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56" r:id="rId3"/>
    <p:sldId id="302" r:id="rId4"/>
    <p:sldId id="355" r:id="rId5"/>
    <p:sldId id="354" r:id="rId6"/>
    <p:sldId id="364" r:id="rId7"/>
    <p:sldId id="347" r:id="rId8"/>
    <p:sldId id="334" r:id="rId9"/>
    <p:sldId id="363" r:id="rId10"/>
    <p:sldId id="316" r:id="rId11"/>
    <p:sldId id="317" r:id="rId12"/>
    <p:sldId id="318" r:id="rId13"/>
    <p:sldId id="356" r:id="rId14"/>
    <p:sldId id="357" r:id="rId15"/>
    <p:sldId id="359" r:id="rId16"/>
    <p:sldId id="358" r:id="rId17"/>
    <p:sldId id="336" r:id="rId18"/>
    <p:sldId id="345" r:id="rId19"/>
    <p:sldId id="344" r:id="rId20"/>
    <p:sldId id="277" r:id="rId21"/>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768" y="66"/>
      </p:cViewPr>
      <p:guideLst/>
    </p:cSldViewPr>
  </p:slideViewPr>
  <p:notesTextViewPr>
    <p:cViewPr>
      <p:scale>
        <a:sx n="3" d="2"/>
        <a:sy n="3" d="2"/>
      </p:scale>
      <p:origin x="0" y="0"/>
    </p:cViewPr>
  </p:notesTextViewPr>
  <p:sorterViewPr>
    <p:cViewPr varScale="1">
      <p:scale>
        <a:sx n="100" d="100"/>
        <a:sy n="100" d="100"/>
      </p:scale>
      <p:origin x="0" y="-3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98B22-AF72-4F44-B5DE-E2A256AEB6C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32D94AD-3AC9-4C46-80D1-B939DE4C38DE}">
      <dgm:prSet/>
      <dgm:spPr/>
      <dgm:t>
        <a:bodyPr/>
        <a:lstStyle/>
        <a:p>
          <a:pPr>
            <a:lnSpc>
              <a:spcPct val="100000"/>
            </a:lnSpc>
          </a:pPr>
          <a:r>
            <a:rPr lang="en-NZ"/>
            <a:t>cardiovascular diseases,</a:t>
          </a:r>
          <a:endParaRPr lang="en-US"/>
        </a:p>
      </dgm:t>
    </dgm:pt>
    <dgm:pt modelId="{21A37744-2931-4DA8-B3D1-190E43C2CF5A}" type="parTrans" cxnId="{1210C5D4-8260-48AE-835E-63418C5103CE}">
      <dgm:prSet/>
      <dgm:spPr/>
      <dgm:t>
        <a:bodyPr/>
        <a:lstStyle/>
        <a:p>
          <a:endParaRPr lang="en-US"/>
        </a:p>
      </dgm:t>
    </dgm:pt>
    <dgm:pt modelId="{4E76BE6A-8A15-4EA9-9BBE-6722B42FDDA3}" type="sibTrans" cxnId="{1210C5D4-8260-48AE-835E-63418C5103CE}">
      <dgm:prSet/>
      <dgm:spPr/>
      <dgm:t>
        <a:bodyPr/>
        <a:lstStyle/>
        <a:p>
          <a:pPr>
            <a:lnSpc>
              <a:spcPct val="100000"/>
            </a:lnSpc>
          </a:pPr>
          <a:endParaRPr lang="en-US"/>
        </a:p>
      </dgm:t>
    </dgm:pt>
    <dgm:pt modelId="{38CED728-E06E-4F34-96D2-B98A6D03C6C0}">
      <dgm:prSet/>
      <dgm:spPr/>
      <dgm:t>
        <a:bodyPr/>
        <a:lstStyle/>
        <a:p>
          <a:pPr>
            <a:lnSpc>
              <a:spcPct val="100000"/>
            </a:lnSpc>
          </a:pPr>
          <a:r>
            <a:rPr lang="en-NZ"/>
            <a:t>cancer, </a:t>
          </a:r>
          <a:endParaRPr lang="en-US"/>
        </a:p>
      </dgm:t>
    </dgm:pt>
    <dgm:pt modelId="{5DBC7308-1B22-4D31-BBFC-FE60C1C0CC80}" type="parTrans" cxnId="{071427CF-F534-469E-8763-2AF56F9E69C0}">
      <dgm:prSet/>
      <dgm:spPr/>
      <dgm:t>
        <a:bodyPr/>
        <a:lstStyle/>
        <a:p>
          <a:endParaRPr lang="en-US"/>
        </a:p>
      </dgm:t>
    </dgm:pt>
    <dgm:pt modelId="{3DD08DF2-8C77-4B93-A965-35D44CE55B98}" type="sibTrans" cxnId="{071427CF-F534-469E-8763-2AF56F9E69C0}">
      <dgm:prSet/>
      <dgm:spPr/>
      <dgm:t>
        <a:bodyPr/>
        <a:lstStyle/>
        <a:p>
          <a:pPr>
            <a:lnSpc>
              <a:spcPct val="100000"/>
            </a:lnSpc>
          </a:pPr>
          <a:endParaRPr lang="en-US"/>
        </a:p>
      </dgm:t>
    </dgm:pt>
    <dgm:pt modelId="{25E7AB80-3215-43B2-9B1E-AB0B811EE723}">
      <dgm:prSet/>
      <dgm:spPr/>
      <dgm:t>
        <a:bodyPr/>
        <a:lstStyle/>
        <a:p>
          <a:pPr>
            <a:lnSpc>
              <a:spcPct val="100000"/>
            </a:lnSpc>
          </a:pPr>
          <a:r>
            <a:rPr lang="en-NZ"/>
            <a:t>diabetes </a:t>
          </a:r>
          <a:endParaRPr lang="en-US"/>
        </a:p>
      </dgm:t>
    </dgm:pt>
    <dgm:pt modelId="{59B86484-9C24-4ABA-AAF9-ED9C36F7FACC}" type="parTrans" cxnId="{E275CEFC-8902-43FF-9DFA-AB7F72F9204F}">
      <dgm:prSet/>
      <dgm:spPr/>
      <dgm:t>
        <a:bodyPr/>
        <a:lstStyle/>
        <a:p>
          <a:endParaRPr lang="en-US"/>
        </a:p>
      </dgm:t>
    </dgm:pt>
    <dgm:pt modelId="{DB18C443-542A-410D-8202-AAE9D4D6A52A}" type="sibTrans" cxnId="{E275CEFC-8902-43FF-9DFA-AB7F72F9204F}">
      <dgm:prSet/>
      <dgm:spPr/>
      <dgm:t>
        <a:bodyPr/>
        <a:lstStyle/>
        <a:p>
          <a:pPr>
            <a:lnSpc>
              <a:spcPct val="100000"/>
            </a:lnSpc>
          </a:pPr>
          <a:endParaRPr lang="en-US"/>
        </a:p>
      </dgm:t>
    </dgm:pt>
    <dgm:pt modelId="{74A05C6C-45B6-4658-B860-F62038982A0D}">
      <dgm:prSet/>
      <dgm:spPr/>
      <dgm:t>
        <a:bodyPr/>
        <a:lstStyle/>
        <a:p>
          <a:pPr>
            <a:lnSpc>
              <a:spcPct val="100000"/>
            </a:lnSpc>
          </a:pPr>
          <a:r>
            <a:rPr lang="en-NZ"/>
            <a:t>chronic respiratory diseases</a:t>
          </a:r>
          <a:endParaRPr lang="en-US"/>
        </a:p>
      </dgm:t>
    </dgm:pt>
    <dgm:pt modelId="{54E53976-5619-4FB8-AA4E-28BD6D5124E5}" type="parTrans" cxnId="{137E5D58-DDB0-4A4D-A4E1-012240F4480D}">
      <dgm:prSet/>
      <dgm:spPr/>
      <dgm:t>
        <a:bodyPr/>
        <a:lstStyle/>
        <a:p>
          <a:endParaRPr lang="en-US"/>
        </a:p>
      </dgm:t>
    </dgm:pt>
    <dgm:pt modelId="{DEC6684C-32DE-41C8-B3FF-3F77B43D7D85}" type="sibTrans" cxnId="{137E5D58-DDB0-4A4D-A4E1-012240F4480D}">
      <dgm:prSet/>
      <dgm:spPr/>
      <dgm:t>
        <a:bodyPr/>
        <a:lstStyle/>
        <a:p>
          <a:pPr>
            <a:lnSpc>
              <a:spcPct val="100000"/>
            </a:lnSpc>
          </a:pPr>
          <a:endParaRPr lang="en-US"/>
        </a:p>
      </dgm:t>
    </dgm:pt>
    <dgm:pt modelId="{606EB58D-FE02-4529-BF71-7DA1EEF6C0F1}">
      <dgm:prSet/>
      <dgm:spPr/>
      <dgm:t>
        <a:bodyPr/>
        <a:lstStyle/>
        <a:p>
          <a:pPr>
            <a:lnSpc>
              <a:spcPct val="100000"/>
            </a:lnSpc>
          </a:pPr>
          <a:r>
            <a:rPr lang="en-NZ" dirty="0"/>
            <a:t>Mental illness</a:t>
          </a:r>
        </a:p>
      </dgm:t>
    </dgm:pt>
    <dgm:pt modelId="{85736E3E-96B0-40BB-9CC4-50A7581AC399}" type="parTrans" cxnId="{76238586-223B-47F0-90F4-C34EDB2F6C3C}">
      <dgm:prSet/>
      <dgm:spPr/>
      <dgm:t>
        <a:bodyPr/>
        <a:lstStyle/>
        <a:p>
          <a:endParaRPr lang="en-US"/>
        </a:p>
      </dgm:t>
    </dgm:pt>
    <dgm:pt modelId="{B4244671-7B1A-456E-AB9A-C637CFD906A9}" type="sibTrans" cxnId="{76238586-223B-47F0-90F4-C34EDB2F6C3C}">
      <dgm:prSet/>
      <dgm:spPr/>
      <dgm:t>
        <a:bodyPr/>
        <a:lstStyle/>
        <a:p>
          <a:endParaRPr lang="en-US"/>
        </a:p>
      </dgm:t>
    </dgm:pt>
    <dgm:pt modelId="{203FA120-69CA-4CE8-B9CD-013AD7D2FCF0}" type="pres">
      <dgm:prSet presAssocID="{2D198B22-AF72-4F44-B5DE-E2A256AEB6CF}" presName="root" presStyleCnt="0">
        <dgm:presLayoutVars>
          <dgm:dir/>
          <dgm:resizeHandles val="exact"/>
        </dgm:presLayoutVars>
      </dgm:prSet>
      <dgm:spPr/>
    </dgm:pt>
    <dgm:pt modelId="{B335BB56-008B-4EAC-9CD4-1DE54D97B57C}" type="pres">
      <dgm:prSet presAssocID="{2D198B22-AF72-4F44-B5DE-E2A256AEB6CF}" presName="container" presStyleCnt="0">
        <dgm:presLayoutVars>
          <dgm:dir/>
          <dgm:resizeHandles val="exact"/>
        </dgm:presLayoutVars>
      </dgm:prSet>
      <dgm:spPr/>
    </dgm:pt>
    <dgm:pt modelId="{9E6BA944-195C-474D-A74D-C8576DBE840A}" type="pres">
      <dgm:prSet presAssocID="{E32D94AD-3AC9-4C46-80D1-B939DE4C38DE}" presName="compNode" presStyleCnt="0"/>
      <dgm:spPr/>
    </dgm:pt>
    <dgm:pt modelId="{C729CA60-EDE6-41BD-B572-1029CAE86E49}" type="pres">
      <dgm:prSet presAssocID="{E32D94AD-3AC9-4C46-80D1-B939DE4C38DE}" presName="iconBgRect" presStyleLbl="bgShp" presStyleIdx="0" presStyleCnt="5"/>
      <dgm:spPr/>
    </dgm:pt>
    <dgm:pt modelId="{48164A90-8841-48D2-BFE2-76BA1C89D426}" type="pres">
      <dgm:prSet presAssocID="{E32D94AD-3AC9-4C46-80D1-B939DE4C38D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Organ"/>
        </a:ext>
      </dgm:extLst>
    </dgm:pt>
    <dgm:pt modelId="{692CAAC1-061B-412B-BDA3-3A5066C50FAA}" type="pres">
      <dgm:prSet presAssocID="{E32D94AD-3AC9-4C46-80D1-B939DE4C38DE}" presName="spaceRect" presStyleCnt="0"/>
      <dgm:spPr/>
    </dgm:pt>
    <dgm:pt modelId="{437CEF1A-EDB6-4F8E-9C74-0109F8BCB993}" type="pres">
      <dgm:prSet presAssocID="{E32D94AD-3AC9-4C46-80D1-B939DE4C38DE}" presName="textRect" presStyleLbl="revTx" presStyleIdx="0" presStyleCnt="5">
        <dgm:presLayoutVars>
          <dgm:chMax val="1"/>
          <dgm:chPref val="1"/>
        </dgm:presLayoutVars>
      </dgm:prSet>
      <dgm:spPr/>
    </dgm:pt>
    <dgm:pt modelId="{95922CAD-CF07-48FF-8831-934110539024}" type="pres">
      <dgm:prSet presAssocID="{4E76BE6A-8A15-4EA9-9BBE-6722B42FDDA3}" presName="sibTrans" presStyleLbl="sibTrans2D1" presStyleIdx="0" presStyleCnt="0"/>
      <dgm:spPr/>
    </dgm:pt>
    <dgm:pt modelId="{E286868E-EF9F-4541-A233-108E0D35856F}" type="pres">
      <dgm:prSet presAssocID="{38CED728-E06E-4F34-96D2-B98A6D03C6C0}" presName="compNode" presStyleCnt="0"/>
      <dgm:spPr/>
    </dgm:pt>
    <dgm:pt modelId="{8470558D-5CC4-4D0D-9833-C20B25D49098}" type="pres">
      <dgm:prSet presAssocID="{38CED728-E06E-4F34-96D2-B98A6D03C6C0}" presName="iconBgRect" presStyleLbl="bgShp" presStyleIdx="1" presStyleCnt="5"/>
      <dgm:spPr/>
    </dgm:pt>
    <dgm:pt modelId="{DF64ED5D-F706-4FF9-A315-203F766BA24C}" type="pres">
      <dgm:prSet presAssocID="{38CED728-E06E-4F34-96D2-B98A6D03C6C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 Print"/>
        </a:ext>
      </dgm:extLst>
    </dgm:pt>
    <dgm:pt modelId="{E18DAD88-35C2-4E4C-9309-227352AAA888}" type="pres">
      <dgm:prSet presAssocID="{38CED728-E06E-4F34-96D2-B98A6D03C6C0}" presName="spaceRect" presStyleCnt="0"/>
      <dgm:spPr/>
    </dgm:pt>
    <dgm:pt modelId="{0354C286-0A5E-438F-9D8C-415F4863CD01}" type="pres">
      <dgm:prSet presAssocID="{38CED728-E06E-4F34-96D2-B98A6D03C6C0}" presName="textRect" presStyleLbl="revTx" presStyleIdx="1" presStyleCnt="5">
        <dgm:presLayoutVars>
          <dgm:chMax val="1"/>
          <dgm:chPref val="1"/>
        </dgm:presLayoutVars>
      </dgm:prSet>
      <dgm:spPr/>
    </dgm:pt>
    <dgm:pt modelId="{304BEDA6-0042-42F5-9605-B90C0F87ED7F}" type="pres">
      <dgm:prSet presAssocID="{3DD08DF2-8C77-4B93-A965-35D44CE55B98}" presName="sibTrans" presStyleLbl="sibTrans2D1" presStyleIdx="0" presStyleCnt="0"/>
      <dgm:spPr/>
    </dgm:pt>
    <dgm:pt modelId="{E3BB15E5-74EF-42DD-AAD0-1C34B05A2DAD}" type="pres">
      <dgm:prSet presAssocID="{25E7AB80-3215-43B2-9B1E-AB0B811EE723}" presName="compNode" presStyleCnt="0"/>
      <dgm:spPr/>
    </dgm:pt>
    <dgm:pt modelId="{6CB34DEA-9291-4676-A83E-8FFAE6D9A778}" type="pres">
      <dgm:prSet presAssocID="{25E7AB80-3215-43B2-9B1E-AB0B811EE723}" presName="iconBgRect" presStyleLbl="bgShp" presStyleIdx="2" presStyleCnt="5"/>
      <dgm:spPr/>
    </dgm:pt>
    <dgm:pt modelId="{73F76527-9C77-429D-B593-DC40DC66FFFF}" type="pres">
      <dgm:prSet presAssocID="{25E7AB80-3215-43B2-9B1E-AB0B811EE72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9D573AAF-3513-4D79-989B-0BC7A271CC86}" type="pres">
      <dgm:prSet presAssocID="{25E7AB80-3215-43B2-9B1E-AB0B811EE723}" presName="spaceRect" presStyleCnt="0"/>
      <dgm:spPr/>
    </dgm:pt>
    <dgm:pt modelId="{6BA8569A-9221-4B33-B87E-0638DAC7D3E0}" type="pres">
      <dgm:prSet presAssocID="{25E7AB80-3215-43B2-9B1E-AB0B811EE723}" presName="textRect" presStyleLbl="revTx" presStyleIdx="2" presStyleCnt="5">
        <dgm:presLayoutVars>
          <dgm:chMax val="1"/>
          <dgm:chPref val="1"/>
        </dgm:presLayoutVars>
      </dgm:prSet>
      <dgm:spPr/>
    </dgm:pt>
    <dgm:pt modelId="{6F679D60-A362-4F55-B4EF-208A82E86584}" type="pres">
      <dgm:prSet presAssocID="{DB18C443-542A-410D-8202-AAE9D4D6A52A}" presName="sibTrans" presStyleLbl="sibTrans2D1" presStyleIdx="0" presStyleCnt="0"/>
      <dgm:spPr/>
    </dgm:pt>
    <dgm:pt modelId="{75557541-733D-40EE-961B-612A01882A9A}" type="pres">
      <dgm:prSet presAssocID="{74A05C6C-45B6-4658-B860-F62038982A0D}" presName="compNode" presStyleCnt="0"/>
      <dgm:spPr/>
    </dgm:pt>
    <dgm:pt modelId="{3CBCACD8-A294-4B74-9053-FC5A6F2E19E7}" type="pres">
      <dgm:prSet presAssocID="{74A05C6C-45B6-4658-B860-F62038982A0D}" presName="iconBgRect" presStyleLbl="bgShp" presStyleIdx="3" presStyleCnt="5"/>
      <dgm:spPr/>
    </dgm:pt>
    <dgm:pt modelId="{8CD93EB1-C4C2-4877-8991-83CAF4FA7536}" type="pres">
      <dgm:prSet presAssocID="{74A05C6C-45B6-4658-B860-F62038982A0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2C2070F6-2EB8-4125-B711-7DED984D362A}" type="pres">
      <dgm:prSet presAssocID="{74A05C6C-45B6-4658-B860-F62038982A0D}" presName="spaceRect" presStyleCnt="0"/>
      <dgm:spPr/>
    </dgm:pt>
    <dgm:pt modelId="{4EC45EB6-3611-48E2-A3A4-CA03A05D1FB8}" type="pres">
      <dgm:prSet presAssocID="{74A05C6C-45B6-4658-B860-F62038982A0D}" presName="textRect" presStyleLbl="revTx" presStyleIdx="3" presStyleCnt="5">
        <dgm:presLayoutVars>
          <dgm:chMax val="1"/>
          <dgm:chPref val="1"/>
        </dgm:presLayoutVars>
      </dgm:prSet>
      <dgm:spPr/>
    </dgm:pt>
    <dgm:pt modelId="{12B11753-D5BD-4172-9CFB-8A0173AB113F}" type="pres">
      <dgm:prSet presAssocID="{DEC6684C-32DE-41C8-B3FF-3F77B43D7D85}" presName="sibTrans" presStyleLbl="sibTrans2D1" presStyleIdx="0" presStyleCnt="0"/>
      <dgm:spPr/>
    </dgm:pt>
    <dgm:pt modelId="{4593C11E-EE5C-4290-97A6-F973E36732C7}" type="pres">
      <dgm:prSet presAssocID="{606EB58D-FE02-4529-BF71-7DA1EEF6C0F1}" presName="compNode" presStyleCnt="0"/>
      <dgm:spPr/>
    </dgm:pt>
    <dgm:pt modelId="{0C614931-E780-4F96-A2A8-58C521B66A79}" type="pres">
      <dgm:prSet presAssocID="{606EB58D-FE02-4529-BF71-7DA1EEF6C0F1}" presName="iconBgRect" presStyleLbl="bgShp" presStyleIdx="4" presStyleCnt="5"/>
      <dgm:spPr/>
    </dgm:pt>
    <dgm:pt modelId="{B01577AF-5414-4BA9-B3A1-9F7E5E97DAAC}" type="pres">
      <dgm:prSet presAssocID="{606EB58D-FE02-4529-BF71-7DA1EEF6C0F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E37301FF-24A8-421B-A839-735FD3828630}" type="pres">
      <dgm:prSet presAssocID="{606EB58D-FE02-4529-BF71-7DA1EEF6C0F1}" presName="spaceRect" presStyleCnt="0"/>
      <dgm:spPr/>
    </dgm:pt>
    <dgm:pt modelId="{DE76D807-D4EF-434E-9A7A-6E68252AE418}" type="pres">
      <dgm:prSet presAssocID="{606EB58D-FE02-4529-BF71-7DA1EEF6C0F1}" presName="textRect" presStyleLbl="revTx" presStyleIdx="4" presStyleCnt="5">
        <dgm:presLayoutVars>
          <dgm:chMax val="1"/>
          <dgm:chPref val="1"/>
        </dgm:presLayoutVars>
      </dgm:prSet>
      <dgm:spPr/>
    </dgm:pt>
  </dgm:ptLst>
  <dgm:cxnLst>
    <dgm:cxn modelId="{CD6CBD09-3DE3-49DB-A0BA-16BB39281636}" type="presOf" srcId="{DEC6684C-32DE-41C8-B3FF-3F77B43D7D85}" destId="{12B11753-D5BD-4172-9CFB-8A0173AB113F}" srcOrd="0" destOrd="0" presId="urn:microsoft.com/office/officeart/2018/2/layout/IconCircleList"/>
    <dgm:cxn modelId="{5645D044-0CB8-4393-87A2-EB77D20FEA65}" type="presOf" srcId="{3DD08DF2-8C77-4B93-A965-35D44CE55B98}" destId="{304BEDA6-0042-42F5-9605-B90C0F87ED7F}" srcOrd="0" destOrd="0" presId="urn:microsoft.com/office/officeart/2018/2/layout/IconCircleList"/>
    <dgm:cxn modelId="{FDCB6657-6C57-4213-BE9E-C4D48D65FA4E}" type="presOf" srcId="{606EB58D-FE02-4529-BF71-7DA1EEF6C0F1}" destId="{DE76D807-D4EF-434E-9A7A-6E68252AE418}" srcOrd="0" destOrd="0" presId="urn:microsoft.com/office/officeart/2018/2/layout/IconCircleList"/>
    <dgm:cxn modelId="{137E5D58-DDB0-4A4D-A4E1-012240F4480D}" srcId="{2D198B22-AF72-4F44-B5DE-E2A256AEB6CF}" destId="{74A05C6C-45B6-4658-B860-F62038982A0D}" srcOrd="3" destOrd="0" parTransId="{54E53976-5619-4FB8-AA4E-28BD6D5124E5}" sibTransId="{DEC6684C-32DE-41C8-B3FF-3F77B43D7D85}"/>
    <dgm:cxn modelId="{76238586-223B-47F0-90F4-C34EDB2F6C3C}" srcId="{2D198B22-AF72-4F44-B5DE-E2A256AEB6CF}" destId="{606EB58D-FE02-4529-BF71-7DA1EEF6C0F1}" srcOrd="4" destOrd="0" parTransId="{85736E3E-96B0-40BB-9CC4-50A7581AC399}" sibTransId="{B4244671-7B1A-456E-AB9A-C637CFD906A9}"/>
    <dgm:cxn modelId="{E3F9119F-A502-4470-8E60-C08EB94FE30D}" type="presOf" srcId="{25E7AB80-3215-43B2-9B1E-AB0B811EE723}" destId="{6BA8569A-9221-4B33-B87E-0638DAC7D3E0}" srcOrd="0" destOrd="0" presId="urn:microsoft.com/office/officeart/2018/2/layout/IconCircleList"/>
    <dgm:cxn modelId="{31ADBAA1-E45C-4648-804F-0365BF7AEE45}" type="presOf" srcId="{38CED728-E06E-4F34-96D2-B98A6D03C6C0}" destId="{0354C286-0A5E-438F-9D8C-415F4863CD01}" srcOrd="0" destOrd="0" presId="urn:microsoft.com/office/officeart/2018/2/layout/IconCircleList"/>
    <dgm:cxn modelId="{071427CF-F534-469E-8763-2AF56F9E69C0}" srcId="{2D198B22-AF72-4F44-B5DE-E2A256AEB6CF}" destId="{38CED728-E06E-4F34-96D2-B98A6D03C6C0}" srcOrd="1" destOrd="0" parTransId="{5DBC7308-1B22-4D31-BBFC-FE60C1C0CC80}" sibTransId="{3DD08DF2-8C77-4B93-A965-35D44CE55B98}"/>
    <dgm:cxn modelId="{B1A1ECCF-34D5-46B2-BC49-360EF7C3170B}" type="presOf" srcId="{74A05C6C-45B6-4658-B860-F62038982A0D}" destId="{4EC45EB6-3611-48E2-A3A4-CA03A05D1FB8}" srcOrd="0" destOrd="0" presId="urn:microsoft.com/office/officeart/2018/2/layout/IconCircleList"/>
    <dgm:cxn modelId="{7E0B29D4-0905-41E8-BE97-CC05F8FA2204}" type="presOf" srcId="{4E76BE6A-8A15-4EA9-9BBE-6722B42FDDA3}" destId="{95922CAD-CF07-48FF-8831-934110539024}" srcOrd="0" destOrd="0" presId="urn:microsoft.com/office/officeart/2018/2/layout/IconCircleList"/>
    <dgm:cxn modelId="{1210C5D4-8260-48AE-835E-63418C5103CE}" srcId="{2D198B22-AF72-4F44-B5DE-E2A256AEB6CF}" destId="{E32D94AD-3AC9-4C46-80D1-B939DE4C38DE}" srcOrd="0" destOrd="0" parTransId="{21A37744-2931-4DA8-B3D1-190E43C2CF5A}" sibTransId="{4E76BE6A-8A15-4EA9-9BBE-6722B42FDDA3}"/>
    <dgm:cxn modelId="{81A714DB-A1E7-46F9-8EF1-0CD822C274DC}" type="presOf" srcId="{E32D94AD-3AC9-4C46-80D1-B939DE4C38DE}" destId="{437CEF1A-EDB6-4F8E-9C74-0109F8BCB993}" srcOrd="0" destOrd="0" presId="urn:microsoft.com/office/officeart/2018/2/layout/IconCircleList"/>
    <dgm:cxn modelId="{89AF9ADC-0F77-49A9-8477-1A351FD6DA36}" type="presOf" srcId="{2D198B22-AF72-4F44-B5DE-E2A256AEB6CF}" destId="{203FA120-69CA-4CE8-B9CD-013AD7D2FCF0}" srcOrd="0" destOrd="0" presId="urn:microsoft.com/office/officeart/2018/2/layout/IconCircleList"/>
    <dgm:cxn modelId="{BB599CFB-B87F-438C-811E-3B0EC268EED3}" type="presOf" srcId="{DB18C443-542A-410D-8202-AAE9D4D6A52A}" destId="{6F679D60-A362-4F55-B4EF-208A82E86584}" srcOrd="0" destOrd="0" presId="urn:microsoft.com/office/officeart/2018/2/layout/IconCircleList"/>
    <dgm:cxn modelId="{E275CEFC-8902-43FF-9DFA-AB7F72F9204F}" srcId="{2D198B22-AF72-4F44-B5DE-E2A256AEB6CF}" destId="{25E7AB80-3215-43B2-9B1E-AB0B811EE723}" srcOrd="2" destOrd="0" parTransId="{59B86484-9C24-4ABA-AAF9-ED9C36F7FACC}" sibTransId="{DB18C443-542A-410D-8202-AAE9D4D6A52A}"/>
    <dgm:cxn modelId="{967FE007-6B30-4053-978A-2E90263DAFBE}" type="presParOf" srcId="{203FA120-69CA-4CE8-B9CD-013AD7D2FCF0}" destId="{B335BB56-008B-4EAC-9CD4-1DE54D97B57C}" srcOrd="0" destOrd="0" presId="urn:microsoft.com/office/officeart/2018/2/layout/IconCircleList"/>
    <dgm:cxn modelId="{5C10553C-EB43-4A1B-A6BB-B74DF94CF290}" type="presParOf" srcId="{B335BB56-008B-4EAC-9CD4-1DE54D97B57C}" destId="{9E6BA944-195C-474D-A74D-C8576DBE840A}" srcOrd="0" destOrd="0" presId="urn:microsoft.com/office/officeart/2018/2/layout/IconCircleList"/>
    <dgm:cxn modelId="{A832B999-D9B9-4CEC-8779-2A38A1B2A9EE}" type="presParOf" srcId="{9E6BA944-195C-474D-A74D-C8576DBE840A}" destId="{C729CA60-EDE6-41BD-B572-1029CAE86E49}" srcOrd="0" destOrd="0" presId="urn:microsoft.com/office/officeart/2018/2/layout/IconCircleList"/>
    <dgm:cxn modelId="{61127965-322F-42A5-B1BB-6BF48C92E6CC}" type="presParOf" srcId="{9E6BA944-195C-474D-A74D-C8576DBE840A}" destId="{48164A90-8841-48D2-BFE2-76BA1C89D426}" srcOrd="1" destOrd="0" presId="urn:microsoft.com/office/officeart/2018/2/layout/IconCircleList"/>
    <dgm:cxn modelId="{AC7D3AC0-2A29-4014-9D72-828BFBBD5A78}" type="presParOf" srcId="{9E6BA944-195C-474D-A74D-C8576DBE840A}" destId="{692CAAC1-061B-412B-BDA3-3A5066C50FAA}" srcOrd="2" destOrd="0" presId="urn:microsoft.com/office/officeart/2018/2/layout/IconCircleList"/>
    <dgm:cxn modelId="{F6443130-DC60-463D-ACAA-ACE62C979EC9}" type="presParOf" srcId="{9E6BA944-195C-474D-A74D-C8576DBE840A}" destId="{437CEF1A-EDB6-4F8E-9C74-0109F8BCB993}" srcOrd="3" destOrd="0" presId="urn:microsoft.com/office/officeart/2018/2/layout/IconCircleList"/>
    <dgm:cxn modelId="{545FDFBD-6A4E-4919-84E2-0032CB6CE4B3}" type="presParOf" srcId="{B335BB56-008B-4EAC-9CD4-1DE54D97B57C}" destId="{95922CAD-CF07-48FF-8831-934110539024}" srcOrd="1" destOrd="0" presId="urn:microsoft.com/office/officeart/2018/2/layout/IconCircleList"/>
    <dgm:cxn modelId="{FB5CF516-C648-45F1-BA20-5B83A49C0E23}" type="presParOf" srcId="{B335BB56-008B-4EAC-9CD4-1DE54D97B57C}" destId="{E286868E-EF9F-4541-A233-108E0D35856F}" srcOrd="2" destOrd="0" presId="urn:microsoft.com/office/officeart/2018/2/layout/IconCircleList"/>
    <dgm:cxn modelId="{7DDAEBC3-0F57-4D65-A735-F4D17D575B99}" type="presParOf" srcId="{E286868E-EF9F-4541-A233-108E0D35856F}" destId="{8470558D-5CC4-4D0D-9833-C20B25D49098}" srcOrd="0" destOrd="0" presId="urn:microsoft.com/office/officeart/2018/2/layout/IconCircleList"/>
    <dgm:cxn modelId="{905C04B9-0830-4861-B7FC-9B48834CD24D}" type="presParOf" srcId="{E286868E-EF9F-4541-A233-108E0D35856F}" destId="{DF64ED5D-F706-4FF9-A315-203F766BA24C}" srcOrd="1" destOrd="0" presId="urn:microsoft.com/office/officeart/2018/2/layout/IconCircleList"/>
    <dgm:cxn modelId="{65F83C82-8D39-4217-B82B-80CDBE747582}" type="presParOf" srcId="{E286868E-EF9F-4541-A233-108E0D35856F}" destId="{E18DAD88-35C2-4E4C-9309-227352AAA888}" srcOrd="2" destOrd="0" presId="urn:microsoft.com/office/officeart/2018/2/layout/IconCircleList"/>
    <dgm:cxn modelId="{F55F25CB-49B0-4BAC-99CE-2DB40B382F14}" type="presParOf" srcId="{E286868E-EF9F-4541-A233-108E0D35856F}" destId="{0354C286-0A5E-438F-9D8C-415F4863CD01}" srcOrd="3" destOrd="0" presId="urn:microsoft.com/office/officeart/2018/2/layout/IconCircleList"/>
    <dgm:cxn modelId="{C8DED053-7920-4AC1-8A19-64366B3BF364}" type="presParOf" srcId="{B335BB56-008B-4EAC-9CD4-1DE54D97B57C}" destId="{304BEDA6-0042-42F5-9605-B90C0F87ED7F}" srcOrd="3" destOrd="0" presId="urn:microsoft.com/office/officeart/2018/2/layout/IconCircleList"/>
    <dgm:cxn modelId="{3DC9796E-387F-49A4-B4DC-9706447A8FA4}" type="presParOf" srcId="{B335BB56-008B-4EAC-9CD4-1DE54D97B57C}" destId="{E3BB15E5-74EF-42DD-AAD0-1C34B05A2DAD}" srcOrd="4" destOrd="0" presId="urn:microsoft.com/office/officeart/2018/2/layout/IconCircleList"/>
    <dgm:cxn modelId="{3E617BBE-1DCF-4266-8C31-044A1D15AAB3}" type="presParOf" srcId="{E3BB15E5-74EF-42DD-AAD0-1C34B05A2DAD}" destId="{6CB34DEA-9291-4676-A83E-8FFAE6D9A778}" srcOrd="0" destOrd="0" presId="urn:microsoft.com/office/officeart/2018/2/layout/IconCircleList"/>
    <dgm:cxn modelId="{3D32C138-E1D3-449F-B359-A2FB961E1CB8}" type="presParOf" srcId="{E3BB15E5-74EF-42DD-AAD0-1C34B05A2DAD}" destId="{73F76527-9C77-429D-B593-DC40DC66FFFF}" srcOrd="1" destOrd="0" presId="urn:microsoft.com/office/officeart/2018/2/layout/IconCircleList"/>
    <dgm:cxn modelId="{EFA003E2-5936-433E-92F4-7EEABC90C784}" type="presParOf" srcId="{E3BB15E5-74EF-42DD-AAD0-1C34B05A2DAD}" destId="{9D573AAF-3513-4D79-989B-0BC7A271CC86}" srcOrd="2" destOrd="0" presId="urn:microsoft.com/office/officeart/2018/2/layout/IconCircleList"/>
    <dgm:cxn modelId="{EC6CD30F-3AC7-4B15-B258-3E5B86AB6ABC}" type="presParOf" srcId="{E3BB15E5-74EF-42DD-AAD0-1C34B05A2DAD}" destId="{6BA8569A-9221-4B33-B87E-0638DAC7D3E0}" srcOrd="3" destOrd="0" presId="urn:microsoft.com/office/officeart/2018/2/layout/IconCircleList"/>
    <dgm:cxn modelId="{07165B7B-8D43-4715-BF02-D4C5A13AA7C2}" type="presParOf" srcId="{B335BB56-008B-4EAC-9CD4-1DE54D97B57C}" destId="{6F679D60-A362-4F55-B4EF-208A82E86584}" srcOrd="5" destOrd="0" presId="urn:microsoft.com/office/officeart/2018/2/layout/IconCircleList"/>
    <dgm:cxn modelId="{F484AFCE-68B3-4F37-8729-966BA0D8982F}" type="presParOf" srcId="{B335BB56-008B-4EAC-9CD4-1DE54D97B57C}" destId="{75557541-733D-40EE-961B-612A01882A9A}" srcOrd="6" destOrd="0" presId="urn:microsoft.com/office/officeart/2018/2/layout/IconCircleList"/>
    <dgm:cxn modelId="{26BE7DB3-8E11-43C0-9290-BD71D12F1AA7}" type="presParOf" srcId="{75557541-733D-40EE-961B-612A01882A9A}" destId="{3CBCACD8-A294-4B74-9053-FC5A6F2E19E7}" srcOrd="0" destOrd="0" presId="urn:microsoft.com/office/officeart/2018/2/layout/IconCircleList"/>
    <dgm:cxn modelId="{669C67C2-2388-4857-989D-01BC635B9C55}" type="presParOf" srcId="{75557541-733D-40EE-961B-612A01882A9A}" destId="{8CD93EB1-C4C2-4877-8991-83CAF4FA7536}" srcOrd="1" destOrd="0" presId="urn:microsoft.com/office/officeart/2018/2/layout/IconCircleList"/>
    <dgm:cxn modelId="{FA1F1517-1378-41B8-8374-7125C10D36E8}" type="presParOf" srcId="{75557541-733D-40EE-961B-612A01882A9A}" destId="{2C2070F6-2EB8-4125-B711-7DED984D362A}" srcOrd="2" destOrd="0" presId="urn:microsoft.com/office/officeart/2018/2/layout/IconCircleList"/>
    <dgm:cxn modelId="{9A1E1185-5E75-4B34-9B5D-C434D64B7A77}" type="presParOf" srcId="{75557541-733D-40EE-961B-612A01882A9A}" destId="{4EC45EB6-3611-48E2-A3A4-CA03A05D1FB8}" srcOrd="3" destOrd="0" presId="urn:microsoft.com/office/officeart/2018/2/layout/IconCircleList"/>
    <dgm:cxn modelId="{D8553E6D-5D8A-42A9-A5A8-CA96C5C1CA7A}" type="presParOf" srcId="{B335BB56-008B-4EAC-9CD4-1DE54D97B57C}" destId="{12B11753-D5BD-4172-9CFB-8A0173AB113F}" srcOrd="7" destOrd="0" presId="urn:microsoft.com/office/officeart/2018/2/layout/IconCircleList"/>
    <dgm:cxn modelId="{4107C976-D7C0-4061-B83C-6AF63C97D33A}" type="presParOf" srcId="{B335BB56-008B-4EAC-9CD4-1DE54D97B57C}" destId="{4593C11E-EE5C-4290-97A6-F973E36732C7}" srcOrd="8" destOrd="0" presId="urn:microsoft.com/office/officeart/2018/2/layout/IconCircleList"/>
    <dgm:cxn modelId="{CA886B37-104D-483E-99CD-BE73784F5BF6}" type="presParOf" srcId="{4593C11E-EE5C-4290-97A6-F973E36732C7}" destId="{0C614931-E780-4F96-A2A8-58C521B66A79}" srcOrd="0" destOrd="0" presId="urn:microsoft.com/office/officeart/2018/2/layout/IconCircleList"/>
    <dgm:cxn modelId="{2EB6CBA0-4C00-47CB-AB2D-23BABD494862}" type="presParOf" srcId="{4593C11E-EE5C-4290-97A6-F973E36732C7}" destId="{B01577AF-5414-4BA9-B3A1-9F7E5E97DAAC}" srcOrd="1" destOrd="0" presId="urn:microsoft.com/office/officeart/2018/2/layout/IconCircleList"/>
    <dgm:cxn modelId="{E6E55F2A-3777-4B13-96E6-4BD1F1FB4C7F}" type="presParOf" srcId="{4593C11E-EE5C-4290-97A6-F973E36732C7}" destId="{E37301FF-24A8-421B-A839-735FD3828630}" srcOrd="2" destOrd="0" presId="urn:microsoft.com/office/officeart/2018/2/layout/IconCircleList"/>
    <dgm:cxn modelId="{09589703-9A1B-421F-8571-F099080E2A83}" type="presParOf" srcId="{4593C11E-EE5C-4290-97A6-F973E36732C7}" destId="{DE76D807-D4EF-434E-9A7A-6E68252AE41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664348-37D4-48D2-8515-967931EACB7D}" type="doc">
      <dgm:prSet loTypeId="urn:microsoft.com/office/officeart/2005/8/layout/hProcess9" loCatId="process" qsTypeId="urn:microsoft.com/office/officeart/2005/8/quickstyle/simple1" qsCatId="simple" csTypeId="urn:microsoft.com/office/officeart/2005/8/colors/accent1_2" csCatId="accent1" phldr="1"/>
      <dgm:spPr/>
    </dgm:pt>
    <dgm:pt modelId="{2595D34A-59EF-4206-BBED-B9E8493ACCDF}">
      <dgm:prSet phldrT="[Text]" custT="1"/>
      <dgm:spPr/>
      <dgm:t>
        <a:bodyPr/>
        <a:lstStyle/>
        <a:p>
          <a:pPr algn="ctr">
            <a:lnSpc>
              <a:spcPct val="90000"/>
            </a:lnSpc>
          </a:pPr>
          <a:endParaRPr lang="en-US" sz="1300" b="1" u="sng" dirty="0">
            <a:solidFill>
              <a:schemeClr val="tx1"/>
            </a:solidFill>
          </a:endParaRPr>
        </a:p>
        <a:p>
          <a:pPr algn="ctr">
            <a:lnSpc>
              <a:spcPct val="90000"/>
            </a:lnSpc>
          </a:pPr>
          <a:r>
            <a:rPr lang="en-US" sz="1400" b="1" u="sng" dirty="0">
              <a:solidFill>
                <a:schemeClr val="tx1"/>
              </a:solidFill>
            </a:rPr>
            <a:t>Social Determinants:</a:t>
          </a:r>
        </a:p>
        <a:p>
          <a:pPr algn="l">
            <a:lnSpc>
              <a:spcPct val="90000"/>
            </a:lnSpc>
          </a:pPr>
          <a:r>
            <a:rPr lang="en-US" sz="1400" b="1" dirty="0">
              <a:solidFill>
                <a:schemeClr val="tx1"/>
              </a:solidFill>
            </a:rPr>
            <a:t>- Modernization</a:t>
          </a:r>
        </a:p>
        <a:p>
          <a:pPr algn="l">
            <a:lnSpc>
              <a:spcPct val="90000"/>
            </a:lnSpc>
          </a:pPr>
          <a:r>
            <a:rPr lang="en-US" sz="1400" b="1" dirty="0">
              <a:solidFill>
                <a:schemeClr val="tx1"/>
              </a:solidFill>
            </a:rPr>
            <a:t>- Cash economy</a:t>
          </a:r>
        </a:p>
        <a:p>
          <a:pPr algn="l">
            <a:lnSpc>
              <a:spcPct val="90000"/>
            </a:lnSpc>
          </a:pPr>
          <a:r>
            <a:rPr lang="en-US" sz="1400" b="1" dirty="0">
              <a:solidFill>
                <a:schemeClr val="tx1"/>
              </a:solidFill>
            </a:rPr>
            <a:t>Employments</a:t>
          </a:r>
        </a:p>
        <a:p>
          <a:pPr algn="l">
            <a:lnSpc>
              <a:spcPct val="90000"/>
            </a:lnSpc>
          </a:pPr>
          <a:r>
            <a:rPr lang="en-US" sz="1400" b="1" dirty="0">
              <a:solidFill>
                <a:schemeClr val="tx1"/>
              </a:solidFill>
            </a:rPr>
            <a:t>Education</a:t>
          </a:r>
        </a:p>
        <a:p>
          <a:pPr algn="l">
            <a:lnSpc>
              <a:spcPct val="100000"/>
            </a:lnSpc>
          </a:pPr>
          <a:r>
            <a:rPr lang="en-US" sz="1400" b="1" dirty="0">
              <a:solidFill>
                <a:schemeClr val="tx1"/>
              </a:solidFill>
            </a:rPr>
            <a:t>- </a:t>
          </a:r>
          <a:r>
            <a:rPr lang="en-US" sz="1400" b="1" dirty="0">
              <a:solidFill>
                <a:schemeClr val="tx1"/>
              </a:solidFill>
              <a:sym typeface="Symbol"/>
            </a:rPr>
            <a:t> T</a:t>
          </a:r>
          <a:r>
            <a:rPr lang="en-US" sz="1400" b="1" dirty="0">
              <a:solidFill>
                <a:schemeClr val="tx1"/>
              </a:solidFill>
            </a:rPr>
            <a:t>radition and culture</a:t>
          </a:r>
        </a:p>
        <a:p>
          <a:pPr algn="l">
            <a:lnSpc>
              <a:spcPct val="100000"/>
            </a:lnSpc>
          </a:pPr>
          <a:endParaRPr lang="en-US" sz="1300" b="0" dirty="0">
            <a:solidFill>
              <a:schemeClr val="tx1"/>
            </a:solidFill>
          </a:endParaRPr>
        </a:p>
        <a:p>
          <a:pPr algn="l">
            <a:lnSpc>
              <a:spcPct val="100000"/>
            </a:lnSpc>
          </a:pPr>
          <a:r>
            <a:rPr lang="en-US" sz="1300" dirty="0"/>
            <a:t>     </a:t>
          </a:r>
        </a:p>
      </dgm:t>
    </dgm:pt>
    <dgm:pt modelId="{AFE7D04C-6EC9-42A3-B35B-DCB7CF6562BB}" type="parTrans" cxnId="{6273851D-25D4-4902-9F0F-878873EAAD56}">
      <dgm:prSet/>
      <dgm:spPr/>
      <dgm:t>
        <a:bodyPr/>
        <a:lstStyle/>
        <a:p>
          <a:endParaRPr lang="en-US"/>
        </a:p>
      </dgm:t>
    </dgm:pt>
    <dgm:pt modelId="{CB750967-16BD-4F0D-B0D0-765FD6D83C13}" type="sibTrans" cxnId="{6273851D-25D4-4902-9F0F-878873EAAD56}">
      <dgm:prSet/>
      <dgm:spPr/>
      <dgm:t>
        <a:bodyPr/>
        <a:lstStyle/>
        <a:p>
          <a:endParaRPr lang="en-US"/>
        </a:p>
      </dgm:t>
    </dgm:pt>
    <dgm:pt modelId="{368015DB-2122-4BCE-9975-641DE1FB9D4E}">
      <dgm:prSet phldrT="[Text]" custT="1"/>
      <dgm:spPr/>
      <dgm:t>
        <a:bodyPr/>
        <a:lstStyle/>
        <a:p>
          <a:pPr algn="ctr"/>
          <a:r>
            <a:rPr lang="en-US" sz="1400" b="1" u="sng" dirty="0">
              <a:solidFill>
                <a:schemeClr val="tx1"/>
              </a:solidFill>
            </a:rPr>
            <a:t>Basic Risk Factors:</a:t>
          </a:r>
        </a:p>
        <a:p>
          <a:pPr algn="l"/>
          <a:r>
            <a:rPr lang="en-US" sz="1400" b="1" dirty="0">
              <a:solidFill>
                <a:schemeClr val="tx1"/>
              </a:solidFill>
            </a:rPr>
            <a:t>- Diet</a:t>
          </a:r>
        </a:p>
        <a:p>
          <a:pPr algn="l"/>
          <a:r>
            <a:rPr lang="en-US" sz="1400" b="1" dirty="0">
              <a:solidFill>
                <a:schemeClr val="tx1"/>
              </a:solidFill>
            </a:rPr>
            <a:t>-Physical inactivity</a:t>
          </a:r>
        </a:p>
        <a:p>
          <a:pPr algn="l"/>
          <a:r>
            <a:rPr lang="en-US" sz="1400" b="1" dirty="0">
              <a:solidFill>
                <a:schemeClr val="tx1"/>
              </a:solidFill>
            </a:rPr>
            <a:t>- Tobacco</a:t>
          </a:r>
        </a:p>
        <a:p>
          <a:pPr algn="l"/>
          <a:r>
            <a:rPr lang="en-US" sz="1400" b="1" dirty="0">
              <a:solidFill>
                <a:schemeClr val="tx1"/>
              </a:solidFill>
            </a:rPr>
            <a:t>-Alcohol</a:t>
          </a:r>
        </a:p>
        <a:p>
          <a:pPr algn="ctr"/>
          <a:endParaRPr lang="en-US" sz="1300" dirty="0"/>
        </a:p>
        <a:p>
          <a:pPr algn="ctr"/>
          <a:endParaRPr lang="en-US" sz="1300" dirty="0"/>
        </a:p>
      </dgm:t>
    </dgm:pt>
    <dgm:pt modelId="{F6C432FD-00F2-43C3-971E-0A496826279C}" type="parTrans" cxnId="{F6CE42F1-8BB7-4A52-89D9-0929A832FFCC}">
      <dgm:prSet/>
      <dgm:spPr/>
      <dgm:t>
        <a:bodyPr/>
        <a:lstStyle/>
        <a:p>
          <a:endParaRPr lang="en-US"/>
        </a:p>
      </dgm:t>
    </dgm:pt>
    <dgm:pt modelId="{051493E6-6293-487D-81F3-D3BDC4B771AB}" type="sibTrans" cxnId="{F6CE42F1-8BB7-4A52-89D9-0929A832FFCC}">
      <dgm:prSet/>
      <dgm:spPr/>
      <dgm:t>
        <a:bodyPr/>
        <a:lstStyle/>
        <a:p>
          <a:endParaRPr lang="en-US"/>
        </a:p>
      </dgm:t>
    </dgm:pt>
    <dgm:pt modelId="{6E27A791-19AB-46CB-BA92-A8C0B611A21A}">
      <dgm:prSet phldrT="[Text]" custT="1"/>
      <dgm:spPr/>
      <dgm:t>
        <a:bodyPr/>
        <a:lstStyle/>
        <a:p>
          <a:pPr algn="ctr"/>
          <a:r>
            <a:rPr lang="en-US" sz="1400" b="1" u="sng" dirty="0">
              <a:solidFill>
                <a:schemeClr val="tx1"/>
              </a:solidFill>
            </a:rPr>
            <a:t>Intermediate Risks:</a:t>
          </a:r>
        </a:p>
        <a:p>
          <a:pPr algn="ctr"/>
          <a:endParaRPr lang="en-US" sz="1400" b="1" u="sng" dirty="0">
            <a:solidFill>
              <a:schemeClr val="tx1"/>
            </a:solidFill>
          </a:endParaRPr>
        </a:p>
        <a:p>
          <a:pPr algn="l"/>
          <a:r>
            <a:rPr lang="en-US" sz="1400" b="1" u="sng" dirty="0">
              <a:solidFill>
                <a:schemeClr val="tx1"/>
              </a:solidFill>
            </a:rPr>
            <a:t>- High blood pressure</a:t>
          </a:r>
        </a:p>
        <a:p>
          <a:pPr algn="l"/>
          <a:r>
            <a:rPr lang="en-US" sz="1400" b="1" u="sng" dirty="0">
              <a:solidFill>
                <a:schemeClr val="tx1"/>
              </a:solidFill>
            </a:rPr>
            <a:t>- High blood sugar</a:t>
          </a:r>
        </a:p>
        <a:p>
          <a:pPr algn="l"/>
          <a:r>
            <a:rPr lang="en-US" sz="1400" b="1" u="sng" dirty="0">
              <a:solidFill>
                <a:schemeClr val="tx1"/>
              </a:solidFill>
            </a:rPr>
            <a:t>- Abnormal lipids</a:t>
          </a:r>
        </a:p>
        <a:p>
          <a:pPr algn="l"/>
          <a:r>
            <a:rPr lang="en-US" sz="1400" b="1" u="sng" dirty="0">
              <a:solidFill>
                <a:schemeClr val="tx1"/>
              </a:solidFill>
            </a:rPr>
            <a:t>- Overweight</a:t>
          </a:r>
        </a:p>
      </dgm:t>
    </dgm:pt>
    <dgm:pt modelId="{D7F6CC2C-7456-4717-81EC-72682E3F0994}" type="parTrans" cxnId="{187A3E37-68D9-4B7B-AF70-1B451CA58401}">
      <dgm:prSet/>
      <dgm:spPr/>
      <dgm:t>
        <a:bodyPr/>
        <a:lstStyle/>
        <a:p>
          <a:endParaRPr lang="en-US"/>
        </a:p>
      </dgm:t>
    </dgm:pt>
    <dgm:pt modelId="{690DC88C-3C5D-4F9F-8273-C265F4056F73}" type="sibTrans" cxnId="{187A3E37-68D9-4B7B-AF70-1B451CA58401}">
      <dgm:prSet/>
      <dgm:spPr/>
      <dgm:t>
        <a:bodyPr/>
        <a:lstStyle/>
        <a:p>
          <a:endParaRPr lang="en-US"/>
        </a:p>
      </dgm:t>
    </dgm:pt>
    <dgm:pt modelId="{5D4503E0-32FC-40DC-80D1-920B198C7F60}">
      <dgm:prSet/>
      <dgm:spPr/>
      <dgm:t>
        <a:bodyPr/>
        <a:lstStyle/>
        <a:p>
          <a:pPr algn="ctr" defTabSz="755650">
            <a:lnSpc>
              <a:spcPct val="90000"/>
            </a:lnSpc>
            <a:spcBef>
              <a:spcPct val="0"/>
            </a:spcBef>
            <a:spcAft>
              <a:spcPct val="35000"/>
            </a:spcAft>
          </a:pPr>
          <a:r>
            <a:rPr lang="en-US" b="1" u="sng" dirty="0">
              <a:solidFill>
                <a:schemeClr val="tx1"/>
              </a:solidFill>
            </a:rPr>
            <a:t>Diseases:</a:t>
          </a:r>
        </a:p>
        <a:p>
          <a:pPr algn="l" defTabSz="755650">
            <a:lnSpc>
              <a:spcPct val="90000"/>
            </a:lnSpc>
            <a:spcBef>
              <a:spcPct val="0"/>
            </a:spcBef>
            <a:spcAft>
              <a:spcPct val="35000"/>
            </a:spcAft>
          </a:pPr>
          <a:r>
            <a:rPr lang="en-US" dirty="0">
              <a:solidFill>
                <a:schemeClr val="tx1"/>
              </a:solidFill>
            </a:rPr>
            <a:t>- Heart disease</a:t>
          </a:r>
        </a:p>
        <a:p>
          <a:pPr algn="l" defTabSz="755650">
            <a:lnSpc>
              <a:spcPct val="90000"/>
            </a:lnSpc>
            <a:spcBef>
              <a:spcPct val="0"/>
            </a:spcBef>
            <a:spcAft>
              <a:spcPct val="35000"/>
            </a:spcAft>
          </a:pPr>
          <a:r>
            <a:rPr lang="en-US" dirty="0">
              <a:solidFill>
                <a:schemeClr val="tx1"/>
              </a:solidFill>
            </a:rPr>
            <a:t>-Stroke</a:t>
          </a:r>
        </a:p>
        <a:p>
          <a:pPr algn="l" defTabSz="755650">
            <a:lnSpc>
              <a:spcPct val="90000"/>
            </a:lnSpc>
            <a:spcBef>
              <a:spcPct val="0"/>
            </a:spcBef>
            <a:spcAft>
              <a:spcPct val="35000"/>
            </a:spcAft>
          </a:pPr>
          <a:r>
            <a:rPr lang="en-US" dirty="0">
              <a:solidFill>
                <a:schemeClr val="tx1"/>
              </a:solidFill>
            </a:rPr>
            <a:t>-Cancer</a:t>
          </a:r>
        </a:p>
        <a:p>
          <a:pPr marL="0" marR="0" indent="0" algn="l" defTabSz="914400" eaLnBrk="1" fontAlgn="auto" latinLnBrk="0" hangingPunct="1">
            <a:lnSpc>
              <a:spcPct val="100000"/>
            </a:lnSpc>
            <a:spcBef>
              <a:spcPts val="0"/>
            </a:spcBef>
            <a:spcAft>
              <a:spcPts val="0"/>
            </a:spcAft>
            <a:buClrTx/>
            <a:buSzTx/>
            <a:buFontTx/>
            <a:buNone/>
            <a:tabLst/>
            <a:defRPr/>
          </a:pPr>
          <a:r>
            <a:rPr lang="en-US" dirty="0">
              <a:solidFill>
                <a:schemeClr val="tx1"/>
              </a:solidFill>
            </a:rPr>
            <a:t>- Diabetes</a:t>
          </a:r>
        </a:p>
        <a:p>
          <a:pPr marL="0" marR="0" indent="0" algn="l" defTabSz="914400" eaLnBrk="1" fontAlgn="auto" latinLnBrk="0" hangingPunct="1">
            <a:lnSpc>
              <a:spcPct val="100000"/>
            </a:lnSpc>
            <a:spcBef>
              <a:spcPts val="0"/>
            </a:spcBef>
            <a:spcAft>
              <a:spcPts val="0"/>
            </a:spcAft>
            <a:buClrTx/>
            <a:buSzTx/>
            <a:buFontTx/>
            <a:buNone/>
            <a:tabLst/>
            <a:defRPr/>
          </a:pPr>
          <a:r>
            <a:rPr lang="en-US" dirty="0">
              <a:solidFill>
                <a:schemeClr val="tx1"/>
              </a:solidFill>
            </a:rPr>
            <a:t>- COPD</a:t>
          </a:r>
        </a:p>
        <a:p>
          <a:pPr algn="ctr" defTabSz="755650">
            <a:lnSpc>
              <a:spcPct val="90000"/>
            </a:lnSpc>
            <a:spcBef>
              <a:spcPct val="0"/>
            </a:spcBef>
            <a:spcAft>
              <a:spcPct val="35000"/>
            </a:spcAft>
          </a:pPr>
          <a:endParaRPr lang="en-US" dirty="0"/>
        </a:p>
      </dgm:t>
    </dgm:pt>
    <dgm:pt modelId="{8787E89E-41B1-4E75-925D-3DB1A762DC50}" type="parTrans" cxnId="{3C4DC7B7-4F15-4F2F-8918-F149D898F79E}">
      <dgm:prSet/>
      <dgm:spPr/>
      <dgm:t>
        <a:bodyPr/>
        <a:lstStyle/>
        <a:p>
          <a:endParaRPr lang="en-US"/>
        </a:p>
      </dgm:t>
    </dgm:pt>
    <dgm:pt modelId="{6AD1CD86-27FC-412C-B15A-FD4BA2E9832A}" type="sibTrans" cxnId="{3C4DC7B7-4F15-4F2F-8918-F149D898F79E}">
      <dgm:prSet/>
      <dgm:spPr/>
      <dgm:t>
        <a:bodyPr/>
        <a:lstStyle/>
        <a:p>
          <a:endParaRPr lang="en-US"/>
        </a:p>
      </dgm:t>
    </dgm:pt>
    <dgm:pt modelId="{A862624B-0485-4B6E-B58C-9956E9FBBD41}" type="pres">
      <dgm:prSet presAssocID="{B6664348-37D4-48D2-8515-967931EACB7D}" presName="CompostProcess" presStyleCnt="0">
        <dgm:presLayoutVars>
          <dgm:dir/>
          <dgm:resizeHandles val="exact"/>
        </dgm:presLayoutVars>
      </dgm:prSet>
      <dgm:spPr/>
    </dgm:pt>
    <dgm:pt modelId="{F15FF15D-E13B-4B8F-AC5B-8A185EFC6BA6}" type="pres">
      <dgm:prSet presAssocID="{B6664348-37D4-48D2-8515-967931EACB7D}" presName="arrow" presStyleLbl="bgShp" presStyleIdx="0" presStyleCnt="1" custScaleX="117647"/>
      <dgm:spPr/>
    </dgm:pt>
    <dgm:pt modelId="{8607D8F8-A24A-447C-A503-85D679A6C576}" type="pres">
      <dgm:prSet presAssocID="{B6664348-37D4-48D2-8515-967931EACB7D}" presName="linearProcess" presStyleCnt="0"/>
      <dgm:spPr/>
    </dgm:pt>
    <dgm:pt modelId="{D3527C74-22EA-4CA7-97A2-84DA965BBF9D}" type="pres">
      <dgm:prSet presAssocID="{2595D34A-59EF-4206-BBED-B9E8493ACCDF}" presName="textNode" presStyleLbl="node1" presStyleIdx="0" presStyleCnt="4" custLinFactNeighborX="-992">
        <dgm:presLayoutVars>
          <dgm:bulletEnabled val="1"/>
        </dgm:presLayoutVars>
      </dgm:prSet>
      <dgm:spPr/>
    </dgm:pt>
    <dgm:pt modelId="{1F69BE43-AFCB-4A78-A913-C6FCA09E185D}" type="pres">
      <dgm:prSet presAssocID="{CB750967-16BD-4F0D-B0D0-765FD6D83C13}" presName="sibTrans" presStyleCnt="0"/>
      <dgm:spPr/>
    </dgm:pt>
    <dgm:pt modelId="{4F9F93BF-994A-413D-AAD2-9681E6E1CB77}" type="pres">
      <dgm:prSet presAssocID="{368015DB-2122-4BCE-9975-641DE1FB9D4E}" presName="textNode" presStyleLbl="node1" presStyleIdx="1" presStyleCnt="4">
        <dgm:presLayoutVars>
          <dgm:bulletEnabled val="1"/>
        </dgm:presLayoutVars>
      </dgm:prSet>
      <dgm:spPr/>
    </dgm:pt>
    <dgm:pt modelId="{3D983B59-81BF-4518-A3A1-0C86CDABF225}" type="pres">
      <dgm:prSet presAssocID="{051493E6-6293-487D-81F3-D3BDC4B771AB}" presName="sibTrans" presStyleCnt="0"/>
      <dgm:spPr/>
    </dgm:pt>
    <dgm:pt modelId="{DF5A9A42-9F2A-4BC7-ADA6-39E708E6647B}" type="pres">
      <dgm:prSet presAssocID="{6E27A791-19AB-46CB-BA92-A8C0B611A21A}" presName="textNode" presStyleLbl="node1" presStyleIdx="2" presStyleCnt="4">
        <dgm:presLayoutVars>
          <dgm:bulletEnabled val="1"/>
        </dgm:presLayoutVars>
      </dgm:prSet>
      <dgm:spPr/>
    </dgm:pt>
    <dgm:pt modelId="{E4623A3A-2061-4F0E-97EC-EBA0E53286E3}" type="pres">
      <dgm:prSet presAssocID="{690DC88C-3C5D-4F9F-8273-C265F4056F73}" presName="sibTrans" presStyleCnt="0"/>
      <dgm:spPr/>
    </dgm:pt>
    <dgm:pt modelId="{1D3CB274-329C-4EFB-9825-A7A512A4DD1F}" type="pres">
      <dgm:prSet presAssocID="{5D4503E0-32FC-40DC-80D1-920B198C7F60}" presName="textNode" presStyleLbl="node1" presStyleIdx="3" presStyleCnt="4">
        <dgm:presLayoutVars>
          <dgm:bulletEnabled val="1"/>
        </dgm:presLayoutVars>
      </dgm:prSet>
      <dgm:spPr/>
    </dgm:pt>
  </dgm:ptLst>
  <dgm:cxnLst>
    <dgm:cxn modelId="{6273851D-25D4-4902-9F0F-878873EAAD56}" srcId="{B6664348-37D4-48D2-8515-967931EACB7D}" destId="{2595D34A-59EF-4206-BBED-B9E8493ACCDF}" srcOrd="0" destOrd="0" parTransId="{AFE7D04C-6EC9-42A3-B35B-DCB7CF6562BB}" sibTransId="{CB750967-16BD-4F0D-B0D0-765FD6D83C13}"/>
    <dgm:cxn modelId="{14D9392D-1D8C-49FB-BD7F-A63E23ADF2F1}" type="presOf" srcId="{5D4503E0-32FC-40DC-80D1-920B198C7F60}" destId="{1D3CB274-329C-4EFB-9825-A7A512A4DD1F}" srcOrd="0" destOrd="0" presId="urn:microsoft.com/office/officeart/2005/8/layout/hProcess9"/>
    <dgm:cxn modelId="{187A3E37-68D9-4B7B-AF70-1B451CA58401}" srcId="{B6664348-37D4-48D2-8515-967931EACB7D}" destId="{6E27A791-19AB-46CB-BA92-A8C0B611A21A}" srcOrd="2" destOrd="0" parTransId="{D7F6CC2C-7456-4717-81EC-72682E3F0994}" sibTransId="{690DC88C-3C5D-4F9F-8273-C265F4056F73}"/>
    <dgm:cxn modelId="{6FC20C70-2C1D-452E-9127-63B52C8AC2A2}" type="presOf" srcId="{368015DB-2122-4BCE-9975-641DE1FB9D4E}" destId="{4F9F93BF-994A-413D-AAD2-9681E6E1CB77}" srcOrd="0" destOrd="0" presId="urn:microsoft.com/office/officeart/2005/8/layout/hProcess9"/>
    <dgm:cxn modelId="{3C4DC7B7-4F15-4F2F-8918-F149D898F79E}" srcId="{B6664348-37D4-48D2-8515-967931EACB7D}" destId="{5D4503E0-32FC-40DC-80D1-920B198C7F60}" srcOrd="3" destOrd="0" parTransId="{8787E89E-41B1-4E75-925D-3DB1A762DC50}" sibTransId="{6AD1CD86-27FC-412C-B15A-FD4BA2E9832A}"/>
    <dgm:cxn modelId="{01070AC0-2DA8-4430-9FE4-01D8D515426A}" type="presOf" srcId="{2595D34A-59EF-4206-BBED-B9E8493ACCDF}" destId="{D3527C74-22EA-4CA7-97A2-84DA965BBF9D}" srcOrd="0" destOrd="0" presId="urn:microsoft.com/office/officeart/2005/8/layout/hProcess9"/>
    <dgm:cxn modelId="{C82F78EB-5081-4095-87E0-210789287C7F}" type="presOf" srcId="{B6664348-37D4-48D2-8515-967931EACB7D}" destId="{A862624B-0485-4B6E-B58C-9956E9FBBD41}" srcOrd="0" destOrd="0" presId="urn:microsoft.com/office/officeart/2005/8/layout/hProcess9"/>
    <dgm:cxn modelId="{F6CE42F1-8BB7-4A52-89D9-0929A832FFCC}" srcId="{B6664348-37D4-48D2-8515-967931EACB7D}" destId="{368015DB-2122-4BCE-9975-641DE1FB9D4E}" srcOrd="1" destOrd="0" parTransId="{F6C432FD-00F2-43C3-971E-0A496826279C}" sibTransId="{051493E6-6293-487D-81F3-D3BDC4B771AB}"/>
    <dgm:cxn modelId="{8B1F51F8-76D2-4639-9D7B-F335B886217D}" type="presOf" srcId="{6E27A791-19AB-46CB-BA92-A8C0B611A21A}" destId="{DF5A9A42-9F2A-4BC7-ADA6-39E708E6647B}" srcOrd="0" destOrd="0" presId="urn:microsoft.com/office/officeart/2005/8/layout/hProcess9"/>
    <dgm:cxn modelId="{B8F25AD2-D2DF-4E21-822B-CBBFC3335BF4}" type="presParOf" srcId="{A862624B-0485-4B6E-B58C-9956E9FBBD41}" destId="{F15FF15D-E13B-4B8F-AC5B-8A185EFC6BA6}" srcOrd="0" destOrd="0" presId="urn:microsoft.com/office/officeart/2005/8/layout/hProcess9"/>
    <dgm:cxn modelId="{57B4976C-85E0-4866-90DB-E770AEA98F1D}" type="presParOf" srcId="{A862624B-0485-4B6E-B58C-9956E9FBBD41}" destId="{8607D8F8-A24A-447C-A503-85D679A6C576}" srcOrd="1" destOrd="0" presId="urn:microsoft.com/office/officeart/2005/8/layout/hProcess9"/>
    <dgm:cxn modelId="{DFF4BE4B-8267-423A-BF2B-4E9774D1CBC6}" type="presParOf" srcId="{8607D8F8-A24A-447C-A503-85D679A6C576}" destId="{D3527C74-22EA-4CA7-97A2-84DA965BBF9D}" srcOrd="0" destOrd="0" presId="urn:microsoft.com/office/officeart/2005/8/layout/hProcess9"/>
    <dgm:cxn modelId="{1F57D755-135C-43EC-97E0-CF023156CD6E}" type="presParOf" srcId="{8607D8F8-A24A-447C-A503-85D679A6C576}" destId="{1F69BE43-AFCB-4A78-A913-C6FCA09E185D}" srcOrd="1" destOrd="0" presId="urn:microsoft.com/office/officeart/2005/8/layout/hProcess9"/>
    <dgm:cxn modelId="{14F70887-6231-42EB-9A5F-2D3644680133}" type="presParOf" srcId="{8607D8F8-A24A-447C-A503-85D679A6C576}" destId="{4F9F93BF-994A-413D-AAD2-9681E6E1CB77}" srcOrd="2" destOrd="0" presId="urn:microsoft.com/office/officeart/2005/8/layout/hProcess9"/>
    <dgm:cxn modelId="{251A5FF0-FC72-455F-BF5F-0E7EE23030D2}" type="presParOf" srcId="{8607D8F8-A24A-447C-A503-85D679A6C576}" destId="{3D983B59-81BF-4518-A3A1-0C86CDABF225}" srcOrd="3" destOrd="0" presId="urn:microsoft.com/office/officeart/2005/8/layout/hProcess9"/>
    <dgm:cxn modelId="{B8A6B8D0-0BF5-48D4-9DF0-066AD472C17D}" type="presParOf" srcId="{8607D8F8-A24A-447C-A503-85D679A6C576}" destId="{DF5A9A42-9F2A-4BC7-ADA6-39E708E6647B}" srcOrd="4" destOrd="0" presId="urn:microsoft.com/office/officeart/2005/8/layout/hProcess9"/>
    <dgm:cxn modelId="{3C0689F5-8E6D-497B-A77A-B92B719271EB}" type="presParOf" srcId="{8607D8F8-A24A-447C-A503-85D679A6C576}" destId="{E4623A3A-2061-4F0E-97EC-EBA0E53286E3}" srcOrd="5" destOrd="0" presId="urn:microsoft.com/office/officeart/2005/8/layout/hProcess9"/>
    <dgm:cxn modelId="{87479A50-4E43-4F0A-8519-73C46CBBD232}" type="presParOf" srcId="{8607D8F8-A24A-447C-A503-85D679A6C576}" destId="{1D3CB274-329C-4EFB-9825-A7A512A4DD1F}" srcOrd="6"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9CA60-EDE6-41BD-B572-1029CAE86E49}">
      <dsp:nvSpPr>
        <dsp:cNvPr id="0" name=""/>
        <dsp:cNvSpPr/>
      </dsp:nvSpPr>
      <dsp:spPr>
        <a:xfrm>
          <a:off x="109363" y="692144"/>
          <a:ext cx="833364" cy="83336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64A90-8841-48D2-BFE2-76BA1C89D426}">
      <dsp:nvSpPr>
        <dsp:cNvPr id="0" name=""/>
        <dsp:cNvSpPr/>
      </dsp:nvSpPr>
      <dsp:spPr>
        <a:xfrm>
          <a:off x="284370" y="867150"/>
          <a:ext cx="483351" cy="483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7CEF1A-EDB6-4F8E-9C74-0109F8BCB993}">
      <dsp:nvSpPr>
        <dsp:cNvPr id="0" name=""/>
        <dsp:cNvSpPr/>
      </dsp:nvSpPr>
      <dsp:spPr>
        <a:xfrm>
          <a:off x="1121306" y="692144"/>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NZ" sz="2000" kern="1200"/>
            <a:t>cardiovascular diseases,</a:t>
          </a:r>
          <a:endParaRPr lang="en-US" sz="2000" kern="1200"/>
        </a:p>
      </dsp:txBody>
      <dsp:txXfrm>
        <a:off x="1121306" y="692144"/>
        <a:ext cx="1964358" cy="833364"/>
      </dsp:txXfrm>
    </dsp:sp>
    <dsp:sp modelId="{8470558D-5CC4-4D0D-9833-C20B25D49098}">
      <dsp:nvSpPr>
        <dsp:cNvPr id="0" name=""/>
        <dsp:cNvSpPr/>
      </dsp:nvSpPr>
      <dsp:spPr>
        <a:xfrm>
          <a:off x="3427939" y="692144"/>
          <a:ext cx="833364" cy="83336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64ED5D-F706-4FF9-A315-203F766BA24C}">
      <dsp:nvSpPr>
        <dsp:cNvPr id="0" name=""/>
        <dsp:cNvSpPr/>
      </dsp:nvSpPr>
      <dsp:spPr>
        <a:xfrm>
          <a:off x="3602945" y="867150"/>
          <a:ext cx="483351" cy="483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54C286-0A5E-438F-9D8C-415F4863CD01}">
      <dsp:nvSpPr>
        <dsp:cNvPr id="0" name=""/>
        <dsp:cNvSpPr/>
      </dsp:nvSpPr>
      <dsp:spPr>
        <a:xfrm>
          <a:off x="4439881" y="692144"/>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NZ" sz="2000" kern="1200"/>
            <a:t>cancer, </a:t>
          </a:r>
          <a:endParaRPr lang="en-US" sz="2000" kern="1200"/>
        </a:p>
      </dsp:txBody>
      <dsp:txXfrm>
        <a:off x="4439881" y="692144"/>
        <a:ext cx="1964358" cy="833364"/>
      </dsp:txXfrm>
    </dsp:sp>
    <dsp:sp modelId="{6CB34DEA-9291-4676-A83E-8FFAE6D9A778}">
      <dsp:nvSpPr>
        <dsp:cNvPr id="0" name=""/>
        <dsp:cNvSpPr/>
      </dsp:nvSpPr>
      <dsp:spPr>
        <a:xfrm>
          <a:off x="109363" y="2526030"/>
          <a:ext cx="833364" cy="83336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76527-9C77-429D-B593-DC40DC66FFFF}">
      <dsp:nvSpPr>
        <dsp:cNvPr id="0" name=""/>
        <dsp:cNvSpPr/>
      </dsp:nvSpPr>
      <dsp:spPr>
        <a:xfrm>
          <a:off x="284370" y="2701037"/>
          <a:ext cx="483351" cy="4833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A8569A-9221-4B33-B87E-0638DAC7D3E0}">
      <dsp:nvSpPr>
        <dsp:cNvPr id="0" name=""/>
        <dsp:cNvSpPr/>
      </dsp:nvSpPr>
      <dsp:spPr>
        <a:xfrm>
          <a:off x="1121306" y="2526030"/>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NZ" sz="2000" kern="1200"/>
            <a:t>diabetes </a:t>
          </a:r>
          <a:endParaRPr lang="en-US" sz="2000" kern="1200"/>
        </a:p>
      </dsp:txBody>
      <dsp:txXfrm>
        <a:off x="1121306" y="2526030"/>
        <a:ext cx="1964358" cy="833364"/>
      </dsp:txXfrm>
    </dsp:sp>
    <dsp:sp modelId="{3CBCACD8-A294-4B74-9053-FC5A6F2E19E7}">
      <dsp:nvSpPr>
        <dsp:cNvPr id="0" name=""/>
        <dsp:cNvSpPr/>
      </dsp:nvSpPr>
      <dsp:spPr>
        <a:xfrm>
          <a:off x="3427939" y="2526030"/>
          <a:ext cx="833364" cy="83336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D93EB1-C4C2-4877-8991-83CAF4FA7536}">
      <dsp:nvSpPr>
        <dsp:cNvPr id="0" name=""/>
        <dsp:cNvSpPr/>
      </dsp:nvSpPr>
      <dsp:spPr>
        <a:xfrm>
          <a:off x="3602945" y="2701037"/>
          <a:ext cx="483351" cy="4833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C45EB6-3611-48E2-A3A4-CA03A05D1FB8}">
      <dsp:nvSpPr>
        <dsp:cNvPr id="0" name=""/>
        <dsp:cNvSpPr/>
      </dsp:nvSpPr>
      <dsp:spPr>
        <a:xfrm>
          <a:off x="4439881" y="2526030"/>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NZ" sz="2000" kern="1200"/>
            <a:t>chronic respiratory diseases</a:t>
          </a:r>
          <a:endParaRPr lang="en-US" sz="2000" kern="1200"/>
        </a:p>
      </dsp:txBody>
      <dsp:txXfrm>
        <a:off x="4439881" y="2526030"/>
        <a:ext cx="1964358" cy="833364"/>
      </dsp:txXfrm>
    </dsp:sp>
    <dsp:sp modelId="{0C614931-E780-4F96-A2A8-58C521B66A79}">
      <dsp:nvSpPr>
        <dsp:cNvPr id="0" name=""/>
        <dsp:cNvSpPr/>
      </dsp:nvSpPr>
      <dsp:spPr>
        <a:xfrm>
          <a:off x="109363" y="4359917"/>
          <a:ext cx="833364" cy="83336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1577AF-5414-4BA9-B3A1-9F7E5E97DAAC}">
      <dsp:nvSpPr>
        <dsp:cNvPr id="0" name=""/>
        <dsp:cNvSpPr/>
      </dsp:nvSpPr>
      <dsp:spPr>
        <a:xfrm>
          <a:off x="284370" y="4534924"/>
          <a:ext cx="483351" cy="4833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76D807-D4EF-434E-9A7A-6E68252AE418}">
      <dsp:nvSpPr>
        <dsp:cNvPr id="0" name=""/>
        <dsp:cNvSpPr/>
      </dsp:nvSpPr>
      <dsp:spPr>
        <a:xfrm>
          <a:off x="1121306" y="4359917"/>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NZ" sz="2000" kern="1200" dirty="0"/>
            <a:t>Mental illness</a:t>
          </a:r>
        </a:p>
      </dsp:txBody>
      <dsp:txXfrm>
        <a:off x="1121306" y="4359917"/>
        <a:ext cx="1964358" cy="833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FF15D-E13B-4B8F-AC5B-8A185EFC6BA6}">
      <dsp:nvSpPr>
        <dsp:cNvPr id="0" name=""/>
        <dsp:cNvSpPr/>
      </dsp:nvSpPr>
      <dsp:spPr>
        <a:xfrm>
          <a:off x="2" y="0"/>
          <a:ext cx="9143995" cy="6477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527C74-22EA-4CA7-97A2-84DA965BBF9D}">
      <dsp:nvSpPr>
        <dsp:cNvPr id="0" name=""/>
        <dsp:cNvSpPr/>
      </dsp:nvSpPr>
      <dsp:spPr>
        <a:xfrm>
          <a:off x="2817" y="1943099"/>
          <a:ext cx="2159198" cy="2590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b="1" u="sng" kern="1200" dirty="0">
            <a:solidFill>
              <a:schemeClr val="tx1"/>
            </a:solidFill>
          </a:endParaRPr>
        </a:p>
        <a:p>
          <a:pPr marL="0" lvl="0" indent="0" algn="ctr" defTabSz="577850">
            <a:lnSpc>
              <a:spcPct val="90000"/>
            </a:lnSpc>
            <a:spcBef>
              <a:spcPct val="0"/>
            </a:spcBef>
            <a:spcAft>
              <a:spcPct val="35000"/>
            </a:spcAft>
            <a:buNone/>
          </a:pPr>
          <a:r>
            <a:rPr lang="en-US" sz="1400" b="1" u="sng" kern="1200" dirty="0">
              <a:solidFill>
                <a:schemeClr val="tx1"/>
              </a:solidFill>
            </a:rPr>
            <a:t>Social Determinants:</a:t>
          </a:r>
        </a:p>
        <a:p>
          <a:pPr marL="0" lvl="0" indent="0" algn="l" defTabSz="577850">
            <a:lnSpc>
              <a:spcPct val="90000"/>
            </a:lnSpc>
            <a:spcBef>
              <a:spcPct val="0"/>
            </a:spcBef>
            <a:spcAft>
              <a:spcPct val="35000"/>
            </a:spcAft>
            <a:buNone/>
          </a:pPr>
          <a:r>
            <a:rPr lang="en-US" sz="1400" b="1" kern="1200" dirty="0">
              <a:solidFill>
                <a:schemeClr val="tx1"/>
              </a:solidFill>
            </a:rPr>
            <a:t>- Modernization</a:t>
          </a:r>
        </a:p>
        <a:p>
          <a:pPr marL="0" lvl="0" indent="0" algn="l" defTabSz="577850">
            <a:lnSpc>
              <a:spcPct val="90000"/>
            </a:lnSpc>
            <a:spcBef>
              <a:spcPct val="0"/>
            </a:spcBef>
            <a:spcAft>
              <a:spcPct val="35000"/>
            </a:spcAft>
            <a:buNone/>
          </a:pPr>
          <a:r>
            <a:rPr lang="en-US" sz="1400" b="1" kern="1200" dirty="0">
              <a:solidFill>
                <a:schemeClr val="tx1"/>
              </a:solidFill>
            </a:rPr>
            <a:t>- Cash economy</a:t>
          </a:r>
        </a:p>
        <a:p>
          <a:pPr marL="0" lvl="0" indent="0" algn="l" defTabSz="577850">
            <a:lnSpc>
              <a:spcPct val="90000"/>
            </a:lnSpc>
            <a:spcBef>
              <a:spcPct val="0"/>
            </a:spcBef>
            <a:spcAft>
              <a:spcPct val="35000"/>
            </a:spcAft>
            <a:buNone/>
          </a:pPr>
          <a:r>
            <a:rPr lang="en-US" sz="1400" b="1" kern="1200" dirty="0">
              <a:solidFill>
                <a:schemeClr val="tx1"/>
              </a:solidFill>
            </a:rPr>
            <a:t>Employments</a:t>
          </a:r>
        </a:p>
        <a:p>
          <a:pPr marL="0" lvl="0" indent="0" algn="l" defTabSz="577850">
            <a:lnSpc>
              <a:spcPct val="90000"/>
            </a:lnSpc>
            <a:spcBef>
              <a:spcPct val="0"/>
            </a:spcBef>
            <a:spcAft>
              <a:spcPct val="35000"/>
            </a:spcAft>
            <a:buNone/>
          </a:pPr>
          <a:r>
            <a:rPr lang="en-US" sz="1400" b="1" kern="1200" dirty="0">
              <a:solidFill>
                <a:schemeClr val="tx1"/>
              </a:solidFill>
            </a:rPr>
            <a:t>Education</a:t>
          </a:r>
        </a:p>
        <a:p>
          <a:pPr marL="0" lvl="0" indent="0" algn="l" defTabSz="577850">
            <a:lnSpc>
              <a:spcPct val="100000"/>
            </a:lnSpc>
            <a:spcBef>
              <a:spcPct val="0"/>
            </a:spcBef>
            <a:spcAft>
              <a:spcPct val="35000"/>
            </a:spcAft>
            <a:buNone/>
          </a:pPr>
          <a:r>
            <a:rPr lang="en-US" sz="1400" b="1" kern="1200" dirty="0">
              <a:solidFill>
                <a:schemeClr val="tx1"/>
              </a:solidFill>
            </a:rPr>
            <a:t>- </a:t>
          </a:r>
          <a:r>
            <a:rPr lang="en-US" sz="1400" b="1" kern="1200" dirty="0">
              <a:solidFill>
                <a:schemeClr val="tx1"/>
              </a:solidFill>
              <a:sym typeface="Symbol"/>
            </a:rPr>
            <a:t> T</a:t>
          </a:r>
          <a:r>
            <a:rPr lang="en-US" sz="1400" b="1" kern="1200" dirty="0">
              <a:solidFill>
                <a:schemeClr val="tx1"/>
              </a:solidFill>
            </a:rPr>
            <a:t>radition and culture</a:t>
          </a:r>
        </a:p>
        <a:p>
          <a:pPr marL="0" lvl="0" indent="0" algn="l" defTabSz="577850">
            <a:lnSpc>
              <a:spcPct val="100000"/>
            </a:lnSpc>
            <a:spcBef>
              <a:spcPct val="0"/>
            </a:spcBef>
            <a:spcAft>
              <a:spcPct val="35000"/>
            </a:spcAft>
            <a:buNone/>
          </a:pPr>
          <a:endParaRPr lang="en-US" sz="1300" b="0" kern="1200" dirty="0">
            <a:solidFill>
              <a:schemeClr val="tx1"/>
            </a:solidFill>
          </a:endParaRPr>
        </a:p>
        <a:p>
          <a:pPr marL="0" lvl="0" indent="0" algn="l" defTabSz="577850">
            <a:lnSpc>
              <a:spcPct val="100000"/>
            </a:lnSpc>
            <a:spcBef>
              <a:spcPct val="0"/>
            </a:spcBef>
            <a:spcAft>
              <a:spcPct val="35000"/>
            </a:spcAft>
            <a:buNone/>
          </a:pPr>
          <a:r>
            <a:rPr lang="en-US" sz="1300" kern="1200" dirty="0"/>
            <a:t>     </a:t>
          </a:r>
        </a:p>
      </dsp:txBody>
      <dsp:txXfrm>
        <a:off x="108220" y="2048502"/>
        <a:ext cx="1948392" cy="2379994"/>
      </dsp:txXfrm>
    </dsp:sp>
    <dsp:sp modelId="{4F9F93BF-994A-413D-AAD2-9681E6E1CB77}">
      <dsp:nvSpPr>
        <dsp:cNvPr id="0" name=""/>
        <dsp:cNvSpPr/>
      </dsp:nvSpPr>
      <dsp:spPr>
        <a:xfrm>
          <a:off x="2329755" y="1943099"/>
          <a:ext cx="2159198" cy="2590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solidFill>
                <a:schemeClr val="tx1"/>
              </a:solidFill>
            </a:rPr>
            <a:t>Basic Risk Factors:</a:t>
          </a:r>
        </a:p>
        <a:p>
          <a:pPr marL="0" lvl="0" indent="0" algn="l" defTabSz="622300">
            <a:lnSpc>
              <a:spcPct val="90000"/>
            </a:lnSpc>
            <a:spcBef>
              <a:spcPct val="0"/>
            </a:spcBef>
            <a:spcAft>
              <a:spcPct val="35000"/>
            </a:spcAft>
            <a:buNone/>
          </a:pPr>
          <a:r>
            <a:rPr lang="en-US" sz="1400" b="1" kern="1200" dirty="0">
              <a:solidFill>
                <a:schemeClr val="tx1"/>
              </a:solidFill>
            </a:rPr>
            <a:t>- Diet</a:t>
          </a:r>
        </a:p>
        <a:p>
          <a:pPr marL="0" lvl="0" indent="0" algn="l" defTabSz="622300">
            <a:lnSpc>
              <a:spcPct val="90000"/>
            </a:lnSpc>
            <a:spcBef>
              <a:spcPct val="0"/>
            </a:spcBef>
            <a:spcAft>
              <a:spcPct val="35000"/>
            </a:spcAft>
            <a:buNone/>
          </a:pPr>
          <a:r>
            <a:rPr lang="en-US" sz="1400" b="1" kern="1200" dirty="0">
              <a:solidFill>
                <a:schemeClr val="tx1"/>
              </a:solidFill>
            </a:rPr>
            <a:t>-Physical inactivity</a:t>
          </a:r>
        </a:p>
        <a:p>
          <a:pPr marL="0" lvl="0" indent="0" algn="l" defTabSz="622300">
            <a:lnSpc>
              <a:spcPct val="90000"/>
            </a:lnSpc>
            <a:spcBef>
              <a:spcPct val="0"/>
            </a:spcBef>
            <a:spcAft>
              <a:spcPct val="35000"/>
            </a:spcAft>
            <a:buNone/>
          </a:pPr>
          <a:r>
            <a:rPr lang="en-US" sz="1400" b="1" kern="1200" dirty="0">
              <a:solidFill>
                <a:schemeClr val="tx1"/>
              </a:solidFill>
            </a:rPr>
            <a:t>- Tobacco</a:t>
          </a:r>
        </a:p>
        <a:p>
          <a:pPr marL="0" lvl="0" indent="0" algn="l" defTabSz="622300">
            <a:lnSpc>
              <a:spcPct val="90000"/>
            </a:lnSpc>
            <a:spcBef>
              <a:spcPct val="0"/>
            </a:spcBef>
            <a:spcAft>
              <a:spcPct val="35000"/>
            </a:spcAft>
            <a:buNone/>
          </a:pPr>
          <a:r>
            <a:rPr lang="en-US" sz="1400" b="1" kern="1200" dirty="0">
              <a:solidFill>
                <a:schemeClr val="tx1"/>
              </a:solidFill>
            </a:rPr>
            <a:t>-Alcohol</a:t>
          </a:r>
        </a:p>
        <a:p>
          <a:pPr marL="0" lvl="0" indent="0" algn="ctr" defTabSz="622300">
            <a:lnSpc>
              <a:spcPct val="90000"/>
            </a:lnSpc>
            <a:spcBef>
              <a:spcPct val="0"/>
            </a:spcBef>
            <a:spcAft>
              <a:spcPct val="35000"/>
            </a:spcAft>
            <a:buNone/>
          </a:pPr>
          <a:endParaRPr lang="en-US" sz="1300" kern="1200" dirty="0"/>
        </a:p>
        <a:p>
          <a:pPr marL="0" lvl="0" indent="0" algn="ctr" defTabSz="622300">
            <a:lnSpc>
              <a:spcPct val="90000"/>
            </a:lnSpc>
            <a:spcBef>
              <a:spcPct val="0"/>
            </a:spcBef>
            <a:spcAft>
              <a:spcPct val="35000"/>
            </a:spcAft>
            <a:buNone/>
          </a:pPr>
          <a:endParaRPr lang="en-US" sz="1300" kern="1200" dirty="0"/>
        </a:p>
      </dsp:txBody>
      <dsp:txXfrm>
        <a:off x="2435158" y="2048502"/>
        <a:ext cx="1948392" cy="2379994"/>
      </dsp:txXfrm>
    </dsp:sp>
    <dsp:sp modelId="{DF5A9A42-9F2A-4BC7-ADA6-39E708E6647B}">
      <dsp:nvSpPr>
        <dsp:cNvPr id="0" name=""/>
        <dsp:cNvSpPr/>
      </dsp:nvSpPr>
      <dsp:spPr>
        <a:xfrm>
          <a:off x="4655046" y="1943099"/>
          <a:ext cx="2159198" cy="2590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solidFill>
                <a:schemeClr val="tx1"/>
              </a:solidFill>
            </a:rPr>
            <a:t>Intermediate Risks:</a:t>
          </a:r>
        </a:p>
        <a:p>
          <a:pPr marL="0" lvl="0" indent="0" algn="ctr" defTabSz="622300">
            <a:lnSpc>
              <a:spcPct val="90000"/>
            </a:lnSpc>
            <a:spcBef>
              <a:spcPct val="0"/>
            </a:spcBef>
            <a:spcAft>
              <a:spcPct val="35000"/>
            </a:spcAft>
            <a:buNone/>
          </a:pPr>
          <a:endParaRPr lang="en-US" sz="1400" b="1" u="sng" kern="1200" dirty="0">
            <a:solidFill>
              <a:schemeClr val="tx1"/>
            </a:solidFill>
          </a:endParaRPr>
        </a:p>
        <a:p>
          <a:pPr marL="0" lvl="0" indent="0" algn="l" defTabSz="622300">
            <a:lnSpc>
              <a:spcPct val="90000"/>
            </a:lnSpc>
            <a:spcBef>
              <a:spcPct val="0"/>
            </a:spcBef>
            <a:spcAft>
              <a:spcPct val="35000"/>
            </a:spcAft>
            <a:buNone/>
          </a:pPr>
          <a:r>
            <a:rPr lang="en-US" sz="1400" b="1" u="sng" kern="1200" dirty="0">
              <a:solidFill>
                <a:schemeClr val="tx1"/>
              </a:solidFill>
            </a:rPr>
            <a:t>- High blood pressure</a:t>
          </a:r>
        </a:p>
        <a:p>
          <a:pPr marL="0" lvl="0" indent="0" algn="l" defTabSz="622300">
            <a:lnSpc>
              <a:spcPct val="90000"/>
            </a:lnSpc>
            <a:spcBef>
              <a:spcPct val="0"/>
            </a:spcBef>
            <a:spcAft>
              <a:spcPct val="35000"/>
            </a:spcAft>
            <a:buNone/>
          </a:pPr>
          <a:r>
            <a:rPr lang="en-US" sz="1400" b="1" u="sng" kern="1200" dirty="0">
              <a:solidFill>
                <a:schemeClr val="tx1"/>
              </a:solidFill>
            </a:rPr>
            <a:t>- High blood sugar</a:t>
          </a:r>
        </a:p>
        <a:p>
          <a:pPr marL="0" lvl="0" indent="0" algn="l" defTabSz="622300">
            <a:lnSpc>
              <a:spcPct val="90000"/>
            </a:lnSpc>
            <a:spcBef>
              <a:spcPct val="0"/>
            </a:spcBef>
            <a:spcAft>
              <a:spcPct val="35000"/>
            </a:spcAft>
            <a:buNone/>
          </a:pPr>
          <a:r>
            <a:rPr lang="en-US" sz="1400" b="1" u="sng" kern="1200" dirty="0">
              <a:solidFill>
                <a:schemeClr val="tx1"/>
              </a:solidFill>
            </a:rPr>
            <a:t>- Abnormal lipids</a:t>
          </a:r>
        </a:p>
        <a:p>
          <a:pPr marL="0" lvl="0" indent="0" algn="l" defTabSz="622300">
            <a:lnSpc>
              <a:spcPct val="90000"/>
            </a:lnSpc>
            <a:spcBef>
              <a:spcPct val="0"/>
            </a:spcBef>
            <a:spcAft>
              <a:spcPct val="35000"/>
            </a:spcAft>
            <a:buNone/>
          </a:pPr>
          <a:r>
            <a:rPr lang="en-US" sz="1400" b="1" u="sng" kern="1200" dirty="0">
              <a:solidFill>
                <a:schemeClr val="tx1"/>
              </a:solidFill>
            </a:rPr>
            <a:t>- Overweight</a:t>
          </a:r>
        </a:p>
      </dsp:txBody>
      <dsp:txXfrm>
        <a:off x="4760449" y="2048502"/>
        <a:ext cx="1948392" cy="2379994"/>
      </dsp:txXfrm>
    </dsp:sp>
    <dsp:sp modelId="{1D3CB274-329C-4EFB-9825-A7A512A4DD1F}">
      <dsp:nvSpPr>
        <dsp:cNvPr id="0" name=""/>
        <dsp:cNvSpPr/>
      </dsp:nvSpPr>
      <dsp:spPr>
        <a:xfrm>
          <a:off x="6980336" y="1943099"/>
          <a:ext cx="2159198" cy="2590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755650">
            <a:lnSpc>
              <a:spcPct val="90000"/>
            </a:lnSpc>
            <a:spcBef>
              <a:spcPct val="0"/>
            </a:spcBef>
            <a:spcAft>
              <a:spcPct val="35000"/>
            </a:spcAft>
            <a:buNone/>
          </a:pPr>
          <a:r>
            <a:rPr lang="en-US" sz="1800" b="1" u="sng" kern="1200" dirty="0">
              <a:solidFill>
                <a:schemeClr val="tx1"/>
              </a:solidFill>
            </a:rPr>
            <a:t>Diseases:</a:t>
          </a:r>
        </a:p>
        <a:p>
          <a:pPr lvl="0" algn="l" defTabSz="755650">
            <a:lnSpc>
              <a:spcPct val="90000"/>
            </a:lnSpc>
            <a:spcBef>
              <a:spcPct val="0"/>
            </a:spcBef>
            <a:spcAft>
              <a:spcPct val="35000"/>
            </a:spcAft>
            <a:buNone/>
          </a:pPr>
          <a:r>
            <a:rPr lang="en-US" sz="1800" kern="1200" dirty="0">
              <a:solidFill>
                <a:schemeClr val="tx1"/>
              </a:solidFill>
            </a:rPr>
            <a:t>- Heart disease</a:t>
          </a:r>
        </a:p>
        <a:p>
          <a:pPr lvl="0" algn="l" defTabSz="755650">
            <a:lnSpc>
              <a:spcPct val="90000"/>
            </a:lnSpc>
            <a:spcBef>
              <a:spcPct val="0"/>
            </a:spcBef>
            <a:spcAft>
              <a:spcPct val="35000"/>
            </a:spcAft>
            <a:buNone/>
          </a:pPr>
          <a:r>
            <a:rPr lang="en-US" sz="1800" kern="1200" dirty="0">
              <a:solidFill>
                <a:schemeClr val="tx1"/>
              </a:solidFill>
            </a:rPr>
            <a:t>-Stroke</a:t>
          </a:r>
        </a:p>
        <a:p>
          <a:pPr lvl="0" algn="l" defTabSz="755650">
            <a:lnSpc>
              <a:spcPct val="90000"/>
            </a:lnSpc>
            <a:spcBef>
              <a:spcPct val="0"/>
            </a:spcBef>
            <a:spcAft>
              <a:spcPct val="35000"/>
            </a:spcAft>
            <a:buNone/>
          </a:pPr>
          <a:r>
            <a:rPr lang="en-US" sz="1800" kern="1200" dirty="0">
              <a:solidFill>
                <a:schemeClr val="tx1"/>
              </a:solidFill>
            </a:rPr>
            <a:t>-Cancer</a:t>
          </a:r>
        </a:p>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a:solidFill>
                <a:schemeClr val="tx1"/>
              </a:solidFill>
            </a:rPr>
            <a:t>- Diabetes</a:t>
          </a:r>
        </a:p>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a:solidFill>
                <a:schemeClr val="tx1"/>
              </a:solidFill>
            </a:rPr>
            <a:t>- COPD</a:t>
          </a:r>
        </a:p>
        <a:p>
          <a:pPr lvl="0" algn="ctr" defTabSz="755650">
            <a:lnSpc>
              <a:spcPct val="90000"/>
            </a:lnSpc>
            <a:spcBef>
              <a:spcPct val="0"/>
            </a:spcBef>
            <a:spcAft>
              <a:spcPct val="35000"/>
            </a:spcAft>
            <a:buNone/>
          </a:pPr>
          <a:endParaRPr lang="en-US" sz="1800" kern="1200" dirty="0"/>
        </a:p>
      </dsp:txBody>
      <dsp:txXfrm>
        <a:off x="7085739" y="2048502"/>
        <a:ext cx="1948392" cy="237999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29E04CD9-DEAC-4B07-AE61-69C0D2219390}" type="datetimeFigureOut">
              <a:rPr lang="en-NZ" smtClean="0"/>
              <a:t>16/10/2019</a:t>
            </a:fld>
            <a:endParaRPr lang="en-NZ"/>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0657E68C-3707-43D8-BC47-446A2DB2CCC4}" type="slidenum">
              <a:rPr lang="en-NZ" smtClean="0"/>
              <a:t>‹#›</a:t>
            </a:fld>
            <a:endParaRPr lang="en-NZ"/>
          </a:p>
        </p:txBody>
      </p:sp>
    </p:spTree>
    <p:extLst>
      <p:ext uri="{BB962C8B-B14F-4D97-AF65-F5344CB8AC3E}">
        <p14:creationId xmlns:p14="http://schemas.microsoft.com/office/powerpoint/2010/main" val="3825795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2CE00F5A-0DF2-468F-B943-12405F13E90E}" type="datetimeFigureOut">
              <a:rPr lang="en-NZ" smtClean="0"/>
              <a:t>16/10/2019</a:t>
            </a:fld>
            <a:endParaRPr lang="en-NZ"/>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5CE0B66-362B-46D8-9767-2A83AEAFE993}" type="slidenum">
              <a:rPr lang="en-NZ" smtClean="0"/>
              <a:t>‹#›</a:t>
            </a:fld>
            <a:endParaRPr lang="en-NZ"/>
          </a:p>
        </p:txBody>
      </p:sp>
    </p:spTree>
    <p:extLst>
      <p:ext uri="{BB962C8B-B14F-4D97-AF65-F5344CB8AC3E}">
        <p14:creationId xmlns:p14="http://schemas.microsoft.com/office/powerpoint/2010/main" val="76868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NCD contributes the most to sickness, death and have the Lion’s share of health cost. Except for PNG, all PICTs have NCD as their number one burden of disease. </a:t>
            </a:r>
            <a:r>
              <a:rPr lang="en-NZ" altLang="en-US"/>
              <a:t>In Tonga, Vanuatu and Kiribati NCDs account for 19.6%, 9% and</a:t>
            </a:r>
            <a:endParaRPr lang="en-US" altLang="en-US"/>
          </a:p>
          <a:p>
            <a:pPr eaLnBrk="1" hangingPunct="1">
              <a:spcBef>
                <a:spcPct val="0"/>
              </a:spcBef>
            </a:pPr>
            <a:r>
              <a:rPr lang="en-NZ" altLang="en-US"/>
              <a:t>8.1%, respectively, of all treatment expenditures. To put this in context, in Tonga</a:t>
            </a:r>
            <a:endParaRPr lang="en-US" altLang="en-US"/>
          </a:p>
          <a:p>
            <a:pPr eaLnBrk="1" hangingPunct="1">
              <a:spcBef>
                <a:spcPct val="0"/>
              </a:spcBef>
            </a:pPr>
            <a:r>
              <a:rPr lang="en-NZ" altLang="en-US"/>
              <a:t>for example, one out of every 10 (10.4%) patients admitted to hospital are</a:t>
            </a:r>
            <a:endParaRPr lang="en-US" altLang="en-US"/>
          </a:p>
          <a:p>
            <a:pPr eaLnBrk="1" hangingPunct="1">
              <a:spcBef>
                <a:spcPct val="0"/>
              </a:spcBef>
            </a:pPr>
            <a:r>
              <a:rPr lang="en-NZ" altLang="en-US"/>
              <a:t>admitted for a NCD, however, for every 5 dollars spent on treating all patients, one</a:t>
            </a:r>
            <a:endParaRPr lang="en-US" altLang="en-US"/>
          </a:p>
          <a:p>
            <a:pPr eaLnBrk="1" hangingPunct="1">
              <a:spcBef>
                <a:spcPct val="0"/>
              </a:spcBef>
            </a:pPr>
            <a:r>
              <a:rPr lang="en-NZ" altLang="en-US"/>
              <a:t>of these dollars (20%), is required to treat the patient with a NCD.</a:t>
            </a:r>
            <a:endParaRPr lang="en-US" altLang="en-US"/>
          </a:p>
          <a:p>
            <a:pPr eaLnBrk="1" hangingPunct="1">
              <a:spcBef>
                <a:spcPct val="0"/>
              </a:spcBef>
            </a:pPr>
            <a:r>
              <a:rPr lang="en-NZ" altLang="en-US"/>
              <a:t> </a:t>
            </a:r>
            <a:endParaRPr lang="en-US" altLang="en-US"/>
          </a:p>
          <a:p>
            <a:pPr eaLnBrk="1" hangingPunct="1">
              <a:spcBef>
                <a:spcPct val="0"/>
              </a:spcBef>
            </a:pPr>
            <a:r>
              <a:rPr lang="en-NZ" altLang="en-US"/>
              <a:t>Doran (2003)</a:t>
            </a:r>
            <a:endParaRPr lang="en-US" altLang="en-US"/>
          </a:p>
          <a:p>
            <a:pPr eaLnBrk="1" hangingPunct="1">
              <a:spcBef>
                <a:spcPct val="0"/>
              </a:spcBef>
            </a:pPr>
            <a:endParaRPr lang="en-US" altLang="en-US"/>
          </a:p>
        </p:txBody>
      </p:sp>
      <p:sp>
        <p:nvSpPr>
          <p:cNvPr id="604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DAA8F3-FE2F-4275-B5B9-B6232D7CD1E0}"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347708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Non-communicable diseases can be traced back to their intermediate risks, basic risk factors and social determinants.</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4BA3CC-E485-4968-8AF6-9139DB324169}" type="slidenum">
              <a:rPr lang="en-US" smtClean="0"/>
              <a:pPr fontAlgn="base">
                <a:spcBef>
                  <a:spcPct val="0"/>
                </a:spcBef>
                <a:spcAft>
                  <a:spcPct val="0"/>
                </a:spcAft>
                <a:defRPr/>
              </a:pPr>
              <a:t>16</a:t>
            </a:fld>
            <a:endParaRPr lang="en-US"/>
          </a:p>
        </p:txBody>
      </p:sp>
    </p:spTree>
    <p:extLst>
      <p:ext uri="{BB962C8B-B14F-4D97-AF65-F5344CB8AC3E}">
        <p14:creationId xmlns:p14="http://schemas.microsoft.com/office/powerpoint/2010/main" val="79591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latin typeface="Arial" panose="020B0604020202020204" pitchFamily="34" charset="0"/>
              <a:ea typeface="ＭＳ Ｐゴシック" panose="020B0600070205080204" pitchFamily="34" charset="-128"/>
            </a:endParaRPr>
          </a:p>
        </p:txBody>
      </p:sp>
      <p:sp>
        <p:nvSpPr>
          <p:cNvPr id="34820" name="Espace réservé du numéro de diapositive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E6A32C-C273-4D3E-8639-1625498C4EAF}" type="slidenum">
              <a:rPr lang="en-US" altLang="en-US">
                <a:ea typeface="ＭＳ Ｐゴシック" panose="020B0600070205080204" pitchFamily="34" charset="-128"/>
              </a:rPr>
              <a:pPr eaLnBrk="1" hangingPunct="1"/>
              <a:t>19</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401726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BD9EE2A4-ED03-4C22-B731-BE0A39F8E5C3}" type="datetimeFigureOut">
              <a:rPr lang="en-NZ" smtClean="0"/>
              <a:t>16/10/2019</a:t>
            </a:fld>
            <a:endParaRPr lang="en-NZ"/>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D29268C-5902-4856-BA28-49FB0D9FAE30}" type="slidenum">
              <a:rPr lang="en-NZ" smtClean="0"/>
              <a:t>‹#›</a:t>
            </a:fld>
            <a:endParaRPr lang="en-NZ"/>
          </a:p>
        </p:txBody>
      </p:sp>
      <p:pic>
        <p:nvPicPr>
          <p:cNvPr id="7" name="Picture 6"/>
          <p:cNvPicPr>
            <a:picLocks noChangeAspect="1"/>
          </p:cNvPicPr>
          <p:nvPr userDrawn="1"/>
        </p:nvPicPr>
        <p:blipFill>
          <a:blip r:embed="rId2"/>
          <a:stretch>
            <a:fillRect/>
          </a:stretch>
        </p:blipFill>
        <p:spPr>
          <a:xfrm>
            <a:off x="8311711" y="6210300"/>
            <a:ext cx="3880289" cy="596019"/>
          </a:xfrm>
          <a:prstGeom prst="rect">
            <a:avLst/>
          </a:prstGeom>
        </p:spPr>
      </p:pic>
    </p:spTree>
    <p:extLst>
      <p:ext uri="{BB962C8B-B14F-4D97-AF65-F5344CB8AC3E}">
        <p14:creationId xmlns:p14="http://schemas.microsoft.com/office/powerpoint/2010/main" val="104408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D9EE2A4-ED03-4C22-B731-BE0A39F8E5C3}" type="datetimeFigureOut">
              <a:rPr lang="en-NZ" smtClean="0"/>
              <a:t>16/10/2019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D29268C-5902-4856-BA28-49FB0D9FAE30}" type="slidenum">
              <a:rPr lang="en-NZ" smtClean="0"/>
              <a:t>‹#›</a:t>
            </a:fld>
            <a:endParaRPr lang="en-NZ"/>
          </a:p>
        </p:txBody>
      </p:sp>
    </p:spTree>
    <p:extLst>
      <p:ext uri="{BB962C8B-B14F-4D97-AF65-F5344CB8AC3E}">
        <p14:creationId xmlns:p14="http://schemas.microsoft.com/office/powerpoint/2010/main" val="279289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D9EE2A4-ED03-4C22-B731-BE0A39F8E5C3}" type="datetimeFigureOut">
              <a:rPr lang="en-NZ" smtClean="0"/>
              <a:t>16/10/2019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D29268C-5902-4856-BA28-49FB0D9FAE30}" type="slidenum">
              <a:rPr lang="en-NZ" smtClean="0"/>
              <a:t>‹#›</a:t>
            </a:fld>
            <a:endParaRPr lang="en-NZ"/>
          </a:p>
        </p:txBody>
      </p:sp>
    </p:spTree>
    <p:extLst>
      <p:ext uri="{BB962C8B-B14F-4D97-AF65-F5344CB8AC3E}">
        <p14:creationId xmlns:p14="http://schemas.microsoft.com/office/powerpoint/2010/main" val="3758652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58D544B-8891-404B-B1B5-D42128FE7ABC}" type="datetimeFigureOut">
              <a:rPr lang="en-US"/>
              <a:pPr>
                <a:defRPr/>
              </a:pPr>
              <a:t>10/16/2019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59001E83-F28B-49C9-A85F-AB35682210EF}" type="slidenum">
              <a:rPr lang="en-US" altLang="en-US"/>
              <a:pPr/>
              <a:t>‹#›</a:t>
            </a:fld>
            <a:endParaRPr lang="en-US" altLang="en-US"/>
          </a:p>
        </p:txBody>
      </p:sp>
    </p:spTree>
    <p:extLst>
      <p:ext uri="{BB962C8B-B14F-4D97-AF65-F5344CB8AC3E}">
        <p14:creationId xmlns:p14="http://schemas.microsoft.com/office/powerpoint/2010/main" val="1126104790"/>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CEC6A989-9174-44D2-985A-6338EE6E9E5E}" type="datetimeFigureOut">
              <a:rPr lang="en-NZ" smtClean="0"/>
              <a:t>16/10/2019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C3AB60A-3662-4C44-8CEE-380765AD4869}" type="slidenum">
              <a:rPr lang="en-NZ" smtClean="0"/>
              <a:t>‹#›</a:t>
            </a:fld>
            <a:endParaRPr lang="en-NZ"/>
          </a:p>
        </p:txBody>
      </p:sp>
    </p:spTree>
    <p:extLst>
      <p:ext uri="{BB962C8B-B14F-4D97-AF65-F5344CB8AC3E}">
        <p14:creationId xmlns:p14="http://schemas.microsoft.com/office/powerpoint/2010/main" val="110035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EC6A989-9174-44D2-985A-6338EE6E9E5E}" type="datetimeFigureOut">
              <a:rPr lang="en-NZ" smtClean="0"/>
              <a:t>16/10/2019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C3AB60A-3662-4C44-8CEE-380765AD4869}" type="slidenum">
              <a:rPr lang="en-NZ" smtClean="0"/>
              <a:t>‹#›</a:t>
            </a:fld>
            <a:endParaRPr lang="en-NZ"/>
          </a:p>
        </p:txBody>
      </p:sp>
    </p:spTree>
    <p:extLst>
      <p:ext uri="{BB962C8B-B14F-4D97-AF65-F5344CB8AC3E}">
        <p14:creationId xmlns:p14="http://schemas.microsoft.com/office/powerpoint/2010/main" val="423555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C6A989-9174-44D2-985A-6338EE6E9E5E}" type="datetimeFigureOut">
              <a:rPr lang="en-NZ" smtClean="0"/>
              <a:t>16/10/2019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C3AB60A-3662-4C44-8CEE-380765AD4869}" type="slidenum">
              <a:rPr lang="en-NZ" smtClean="0"/>
              <a:t>‹#›</a:t>
            </a:fld>
            <a:endParaRPr lang="en-NZ"/>
          </a:p>
        </p:txBody>
      </p:sp>
    </p:spTree>
    <p:extLst>
      <p:ext uri="{BB962C8B-B14F-4D97-AF65-F5344CB8AC3E}">
        <p14:creationId xmlns:p14="http://schemas.microsoft.com/office/powerpoint/2010/main" val="244415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CEC6A989-9174-44D2-985A-6338EE6E9E5E}" type="datetimeFigureOut">
              <a:rPr lang="en-NZ" smtClean="0"/>
              <a:t>16/10/2019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C3AB60A-3662-4C44-8CEE-380765AD4869}" type="slidenum">
              <a:rPr lang="en-NZ" smtClean="0"/>
              <a:t>‹#›</a:t>
            </a:fld>
            <a:endParaRPr lang="en-NZ"/>
          </a:p>
        </p:txBody>
      </p:sp>
    </p:spTree>
    <p:extLst>
      <p:ext uri="{BB962C8B-B14F-4D97-AF65-F5344CB8AC3E}">
        <p14:creationId xmlns:p14="http://schemas.microsoft.com/office/powerpoint/2010/main" val="391735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CEC6A989-9174-44D2-985A-6338EE6E9E5E}" type="datetimeFigureOut">
              <a:rPr lang="en-NZ" smtClean="0"/>
              <a:t>16/10/2019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C3AB60A-3662-4C44-8CEE-380765AD4869}" type="slidenum">
              <a:rPr lang="en-NZ" smtClean="0"/>
              <a:t>‹#›</a:t>
            </a:fld>
            <a:endParaRPr lang="en-NZ"/>
          </a:p>
        </p:txBody>
      </p:sp>
    </p:spTree>
    <p:extLst>
      <p:ext uri="{BB962C8B-B14F-4D97-AF65-F5344CB8AC3E}">
        <p14:creationId xmlns:p14="http://schemas.microsoft.com/office/powerpoint/2010/main" val="137784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CEC6A989-9174-44D2-985A-6338EE6E9E5E}" type="datetimeFigureOut">
              <a:rPr lang="en-NZ" smtClean="0"/>
              <a:t>16/10/2019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C3AB60A-3662-4C44-8CEE-380765AD4869}" type="slidenum">
              <a:rPr lang="en-NZ" smtClean="0"/>
              <a:t>‹#›</a:t>
            </a:fld>
            <a:endParaRPr lang="en-NZ"/>
          </a:p>
        </p:txBody>
      </p:sp>
    </p:spTree>
    <p:extLst>
      <p:ext uri="{BB962C8B-B14F-4D97-AF65-F5344CB8AC3E}">
        <p14:creationId xmlns:p14="http://schemas.microsoft.com/office/powerpoint/2010/main" val="3189689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6A989-9174-44D2-985A-6338EE6E9E5E}" type="datetimeFigureOut">
              <a:rPr lang="en-NZ" smtClean="0"/>
              <a:t>16/10/2019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C3AB60A-3662-4C44-8CEE-380765AD4869}" type="slidenum">
              <a:rPr lang="en-NZ" smtClean="0"/>
              <a:t>‹#›</a:t>
            </a:fld>
            <a:endParaRPr lang="en-NZ"/>
          </a:p>
        </p:txBody>
      </p:sp>
    </p:spTree>
    <p:extLst>
      <p:ext uri="{BB962C8B-B14F-4D97-AF65-F5344CB8AC3E}">
        <p14:creationId xmlns:p14="http://schemas.microsoft.com/office/powerpoint/2010/main" val="48697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7" name="Picture 6" descr="HPF, IUHPE and Te Wana logo for AutoSignature"/>
          <p:cNvPicPr/>
          <p:nvPr userDrawn="1"/>
        </p:nvPicPr>
        <p:blipFill rotWithShape="1">
          <a:blip r:embed="rId2">
            <a:extLst>
              <a:ext uri="{28A0092B-C50C-407E-A947-70E740481C1C}">
                <a14:useLocalDpi xmlns:a14="http://schemas.microsoft.com/office/drawing/2010/main" val="0"/>
              </a:ext>
            </a:extLst>
          </a:blip>
          <a:srcRect r="37946"/>
          <a:stretch/>
        </p:blipFill>
        <p:spPr bwMode="auto">
          <a:xfrm>
            <a:off x="8559800" y="6134926"/>
            <a:ext cx="3571026" cy="723074"/>
          </a:xfrm>
          <a:prstGeom prst="rect">
            <a:avLst/>
          </a:prstGeom>
          <a:noFill/>
          <a:ln>
            <a:noFill/>
          </a:ln>
        </p:spPr>
      </p:pic>
    </p:spTree>
    <p:extLst>
      <p:ext uri="{BB962C8B-B14F-4D97-AF65-F5344CB8AC3E}">
        <p14:creationId xmlns:p14="http://schemas.microsoft.com/office/powerpoint/2010/main" val="2098020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C6A989-9174-44D2-985A-6338EE6E9E5E}" type="datetimeFigureOut">
              <a:rPr lang="en-NZ" smtClean="0"/>
              <a:t>16/10/2019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C3AB60A-3662-4C44-8CEE-380765AD4869}" type="slidenum">
              <a:rPr lang="en-NZ" smtClean="0"/>
              <a:t>‹#›</a:t>
            </a:fld>
            <a:endParaRPr lang="en-NZ"/>
          </a:p>
        </p:txBody>
      </p:sp>
    </p:spTree>
    <p:extLst>
      <p:ext uri="{BB962C8B-B14F-4D97-AF65-F5344CB8AC3E}">
        <p14:creationId xmlns:p14="http://schemas.microsoft.com/office/powerpoint/2010/main" val="2663559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C6A989-9174-44D2-985A-6338EE6E9E5E}" type="datetimeFigureOut">
              <a:rPr lang="en-NZ" smtClean="0"/>
              <a:t>16/10/2019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C3AB60A-3662-4C44-8CEE-380765AD4869}" type="slidenum">
              <a:rPr lang="en-NZ" smtClean="0"/>
              <a:t>‹#›</a:t>
            </a:fld>
            <a:endParaRPr lang="en-NZ"/>
          </a:p>
        </p:txBody>
      </p:sp>
    </p:spTree>
    <p:extLst>
      <p:ext uri="{BB962C8B-B14F-4D97-AF65-F5344CB8AC3E}">
        <p14:creationId xmlns:p14="http://schemas.microsoft.com/office/powerpoint/2010/main" val="2348405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EC6A989-9174-44D2-985A-6338EE6E9E5E}" type="datetimeFigureOut">
              <a:rPr lang="en-NZ" smtClean="0"/>
              <a:t>16/10/2019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C3AB60A-3662-4C44-8CEE-380765AD4869}" type="slidenum">
              <a:rPr lang="en-NZ" smtClean="0"/>
              <a:t>‹#›</a:t>
            </a:fld>
            <a:endParaRPr lang="en-NZ"/>
          </a:p>
        </p:txBody>
      </p:sp>
    </p:spTree>
    <p:extLst>
      <p:ext uri="{BB962C8B-B14F-4D97-AF65-F5344CB8AC3E}">
        <p14:creationId xmlns:p14="http://schemas.microsoft.com/office/powerpoint/2010/main" val="3669573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EC6A989-9174-44D2-985A-6338EE6E9E5E}" type="datetimeFigureOut">
              <a:rPr lang="en-NZ" smtClean="0"/>
              <a:t>16/10/2019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C3AB60A-3662-4C44-8CEE-380765AD4869}" type="slidenum">
              <a:rPr lang="en-NZ" smtClean="0"/>
              <a:t>‹#›</a:t>
            </a:fld>
            <a:endParaRPr lang="en-NZ"/>
          </a:p>
        </p:txBody>
      </p:sp>
    </p:spTree>
    <p:extLst>
      <p:ext uri="{BB962C8B-B14F-4D97-AF65-F5344CB8AC3E}">
        <p14:creationId xmlns:p14="http://schemas.microsoft.com/office/powerpoint/2010/main" val="333406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9EE2A4-ED03-4C22-B731-BE0A39F8E5C3}" type="datetimeFigureOut">
              <a:rPr lang="en-NZ" smtClean="0"/>
              <a:t>16/10/2019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D29268C-5902-4856-BA28-49FB0D9FAE30}" type="slidenum">
              <a:rPr lang="en-NZ" smtClean="0"/>
              <a:t>‹#›</a:t>
            </a:fld>
            <a:endParaRPr lang="en-NZ"/>
          </a:p>
        </p:txBody>
      </p:sp>
    </p:spTree>
    <p:extLst>
      <p:ext uri="{BB962C8B-B14F-4D97-AF65-F5344CB8AC3E}">
        <p14:creationId xmlns:p14="http://schemas.microsoft.com/office/powerpoint/2010/main" val="173999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BD9EE2A4-ED03-4C22-B731-BE0A39F8E5C3}" type="datetimeFigureOut">
              <a:rPr lang="en-NZ" smtClean="0"/>
              <a:t>16/10/2019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D29268C-5902-4856-BA28-49FB0D9FAE30}" type="slidenum">
              <a:rPr lang="en-NZ" smtClean="0"/>
              <a:t>‹#›</a:t>
            </a:fld>
            <a:endParaRPr lang="en-NZ"/>
          </a:p>
        </p:txBody>
      </p:sp>
    </p:spTree>
    <p:extLst>
      <p:ext uri="{BB962C8B-B14F-4D97-AF65-F5344CB8AC3E}">
        <p14:creationId xmlns:p14="http://schemas.microsoft.com/office/powerpoint/2010/main" val="8526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BD9EE2A4-ED03-4C22-B731-BE0A39F8E5C3}" type="datetimeFigureOut">
              <a:rPr lang="en-NZ" smtClean="0"/>
              <a:t>16/10/2019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D29268C-5902-4856-BA28-49FB0D9FAE30}" type="slidenum">
              <a:rPr lang="en-NZ" smtClean="0"/>
              <a:t>‹#›</a:t>
            </a:fld>
            <a:endParaRPr lang="en-NZ"/>
          </a:p>
        </p:txBody>
      </p:sp>
    </p:spTree>
    <p:extLst>
      <p:ext uri="{BB962C8B-B14F-4D97-AF65-F5344CB8AC3E}">
        <p14:creationId xmlns:p14="http://schemas.microsoft.com/office/powerpoint/2010/main" val="23357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BD9EE2A4-ED03-4C22-B731-BE0A39F8E5C3}" type="datetimeFigureOut">
              <a:rPr lang="en-NZ" smtClean="0"/>
              <a:t>16/10/2019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D29268C-5902-4856-BA28-49FB0D9FAE30}" type="slidenum">
              <a:rPr lang="en-NZ" smtClean="0"/>
              <a:t>‹#›</a:t>
            </a:fld>
            <a:endParaRPr lang="en-NZ"/>
          </a:p>
        </p:txBody>
      </p:sp>
    </p:spTree>
    <p:extLst>
      <p:ext uri="{BB962C8B-B14F-4D97-AF65-F5344CB8AC3E}">
        <p14:creationId xmlns:p14="http://schemas.microsoft.com/office/powerpoint/2010/main" val="246956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EE2A4-ED03-4C22-B731-BE0A39F8E5C3}" type="datetimeFigureOut">
              <a:rPr lang="en-NZ" smtClean="0"/>
              <a:t>16/10/2019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D29268C-5902-4856-BA28-49FB0D9FAE30}" type="slidenum">
              <a:rPr lang="en-NZ" smtClean="0"/>
              <a:t>‹#›</a:t>
            </a:fld>
            <a:endParaRPr lang="en-NZ"/>
          </a:p>
        </p:txBody>
      </p:sp>
    </p:spTree>
    <p:extLst>
      <p:ext uri="{BB962C8B-B14F-4D97-AF65-F5344CB8AC3E}">
        <p14:creationId xmlns:p14="http://schemas.microsoft.com/office/powerpoint/2010/main" val="345746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9EE2A4-ED03-4C22-B731-BE0A39F8E5C3}" type="datetimeFigureOut">
              <a:rPr lang="en-NZ" smtClean="0"/>
              <a:t>16/10/2019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D29268C-5902-4856-BA28-49FB0D9FAE30}" type="slidenum">
              <a:rPr lang="en-NZ" smtClean="0"/>
              <a:t>‹#›</a:t>
            </a:fld>
            <a:endParaRPr lang="en-NZ"/>
          </a:p>
        </p:txBody>
      </p:sp>
    </p:spTree>
    <p:extLst>
      <p:ext uri="{BB962C8B-B14F-4D97-AF65-F5344CB8AC3E}">
        <p14:creationId xmlns:p14="http://schemas.microsoft.com/office/powerpoint/2010/main" val="1980592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9EE2A4-ED03-4C22-B731-BE0A39F8E5C3}" type="datetimeFigureOut">
              <a:rPr lang="en-NZ" smtClean="0"/>
              <a:t>16/10/2019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D29268C-5902-4856-BA28-49FB0D9FAE30}" type="slidenum">
              <a:rPr lang="en-NZ" smtClean="0"/>
              <a:t>‹#›</a:t>
            </a:fld>
            <a:endParaRPr lang="en-NZ"/>
          </a:p>
        </p:txBody>
      </p:sp>
    </p:spTree>
    <p:extLst>
      <p:ext uri="{BB962C8B-B14F-4D97-AF65-F5344CB8AC3E}">
        <p14:creationId xmlns:p14="http://schemas.microsoft.com/office/powerpoint/2010/main" val="109201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EE2A4-ED03-4C22-B731-BE0A39F8E5C3}" type="datetimeFigureOut">
              <a:rPr lang="en-NZ" smtClean="0"/>
              <a:t>16/10/2019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9268C-5902-4856-BA28-49FB0D9FAE30}" type="slidenum">
              <a:rPr lang="en-NZ" smtClean="0"/>
              <a:t>‹#›</a:t>
            </a:fld>
            <a:endParaRPr lang="en-NZ"/>
          </a:p>
        </p:txBody>
      </p:sp>
    </p:spTree>
    <p:extLst>
      <p:ext uri="{BB962C8B-B14F-4D97-AF65-F5344CB8AC3E}">
        <p14:creationId xmlns:p14="http://schemas.microsoft.com/office/powerpoint/2010/main" val="314161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6A989-9174-44D2-985A-6338EE6E9E5E}" type="datetimeFigureOut">
              <a:rPr lang="en-NZ" smtClean="0"/>
              <a:t>16/10/2019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AB60A-3662-4C44-8CEE-380765AD4869}" type="slidenum">
              <a:rPr lang="en-NZ" smtClean="0"/>
              <a:t>‹#›</a:t>
            </a:fld>
            <a:endParaRPr lang="en-NZ"/>
          </a:p>
        </p:txBody>
      </p:sp>
      <p:pic>
        <p:nvPicPr>
          <p:cNvPr id="7" name="Picture 6" descr="HPF, IUHPE and Te Wana logo for AutoSignature"/>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153400" y="6356350"/>
            <a:ext cx="4216042" cy="409575"/>
          </a:xfrm>
          <a:prstGeom prst="rect">
            <a:avLst/>
          </a:prstGeom>
          <a:noFill/>
          <a:ln>
            <a:noFill/>
          </a:ln>
        </p:spPr>
      </p:pic>
    </p:spTree>
    <p:extLst>
      <p:ext uri="{BB962C8B-B14F-4D97-AF65-F5344CB8AC3E}">
        <p14:creationId xmlns:p14="http://schemas.microsoft.com/office/powerpoint/2010/main" val="4283170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39.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hyperlink" Target="http://www.google.com/imgres?imgurl=http://www.automobile.com/wp-content/uploads/2008/12/mazda-6-automobile-copy.jpg&amp;imgrefurl=http://www.automobile.com/2009-mazda-6-review.html&amp;usg=__puQnITrmZ1lWmBlDT3kuq66574o=&amp;h=1338&amp;w=2394&amp;sz=299&amp;hl=en&amp;start=17&amp;zoom=1&amp;um=1&amp;itbs=1&amp;tbnid=fej8cFK7Kbv7mM:&amp;tbnh=84&amp;tbnw=150&amp;prev=/images?q=automobile&amp;um=1&amp;hl=en&amp;sa=N&amp;rls=com.microsoft:en-us:IE-SearchBox&amp;rlz=1I7DKUS&amp;biw=1276&amp;bih=607&amp;tbs=isch:1&amp;ei=3mqYTYicMc-D0QHW3rz4Cw"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2.xml"/><Relationship Id="rId11" Type="http://schemas.openxmlformats.org/officeDocument/2006/relationships/image" Target="../media/image38.jpeg"/><Relationship Id="rId5" Type="http://schemas.openxmlformats.org/officeDocument/2006/relationships/diagramQuickStyle" Target="../diagrams/quickStyle2.xml"/><Relationship Id="rId10" Type="http://schemas.openxmlformats.org/officeDocument/2006/relationships/image" Target="../media/image37.jpeg"/><Relationship Id="rId4" Type="http://schemas.openxmlformats.org/officeDocument/2006/relationships/diagramLayout" Target="../diagrams/layout2.xml"/><Relationship Id="rId9" Type="http://schemas.openxmlformats.org/officeDocument/2006/relationships/image" Target="http://www.micsem.org/images/video/stills/16a.jpg" TargetMode="External"/><Relationship Id="rId1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2A7D0-DB09-4EBA-8D52-E6A5934B6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482FDCF-45F3-40F1-8751-19B7AFB3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158240" y="1122363"/>
            <a:ext cx="6339840" cy="2387600"/>
          </a:xfrm>
        </p:spPr>
        <p:txBody>
          <a:bodyPr>
            <a:normAutofit/>
          </a:bodyPr>
          <a:lstStyle/>
          <a:p>
            <a:pPr algn="l"/>
            <a:r>
              <a:rPr lang="en-NZ" sz="6600">
                <a:solidFill>
                  <a:schemeClr val="tx1">
                    <a:lumMod val="85000"/>
                    <a:lumOff val="15000"/>
                  </a:schemeClr>
                </a:solidFill>
              </a:rPr>
              <a:t> </a:t>
            </a:r>
            <a:r>
              <a:rPr lang="en-NZ" sz="6600" b="1">
                <a:solidFill>
                  <a:schemeClr val="tx1">
                    <a:lumMod val="85000"/>
                    <a:lumOff val="15000"/>
                  </a:schemeClr>
                </a:solidFill>
              </a:rPr>
              <a:t>Talking NCD</a:t>
            </a:r>
            <a:br>
              <a:rPr lang="en-NZ" sz="6600">
                <a:solidFill>
                  <a:schemeClr val="tx1">
                    <a:lumMod val="85000"/>
                    <a:lumOff val="15000"/>
                  </a:schemeClr>
                </a:solidFill>
              </a:rPr>
            </a:br>
            <a:r>
              <a:rPr lang="en-NZ" sz="6600" i="1">
                <a:solidFill>
                  <a:schemeClr val="tx1">
                    <a:lumMod val="85000"/>
                    <a:lumOff val="15000"/>
                  </a:schemeClr>
                </a:solidFill>
              </a:rPr>
              <a:t>’The Pacific Way’</a:t>
            </a:r>
          </a:p>
        </p:txBody>
      </p:sp>
      <p:sp>
        <p:nvSpPr>
          <p:cNvPr id="3" name="Subtitle 2"/>
          <p:cNvSpPr>
            <a:spLocks noGrp="1"/>
          </p:cNvSpPr>
          <p:nvPr>
            <p:ph type="subTitle" idx="1"/>
          </p:nvPr>
        </p:nvSpPr>
        <p:spPr>
          <a:xfrm>
            <a:off x="1158240" y="4700588"/>
            <a:ext cx="5252288" cy="1655762"/>
          </a:xfrm>
        </p:spPr>
        <p:txBody>
          <a:bodyPr>
            <a:normAutofit/>
          </a:bodyPr>
          <a:lstStyle/>
          <a:p>
            <a:pPr algn="l"/>
            <a:endParaRPr lang="en-NZ">
              <a:solidFill>
                <a:schemeClr val="tx1">
                  <a:lumMod val="85000"/>
                  <a:lumOff val="15000"/>
                </a:schemeClr>
              </a:solidFill>
            </a:endParaRPr>
          </a:p>
          <a:p>
            <a:pPr algn="l"/>
            <a:r>
              <a:rPr lang="en-NZ">
                <a:solidFill>
                  <a:schemeClr val="tx1">
                    <a:lumMod val="85000"/>
                    <a:lumOff val="15000"/>
                  </a:schemeClr>
                </a:solidFill>
              </a:rPr>
              <a:t>Dr Viliami Puloka</a:t>
            </a:r>
          </a:p>
          <a:p>
            <a:pPr algn="l"/>
            <a:r>
              <a:rPr lang="en-NZ">
                <a:solidFill>
                  <a:schemeClr val="tx1">
                    <a:lumMod val="85000"/>
                    <a:lumOff val="15000"/>
                  </a:schemeClr>
                </a:solidFill>
              </a:rPr>
              <a:t>Health Promotion Forum</a:t>
            </a:r>
          </a:p>
          <a:p>
            <a:pPr algn="l"/>
            <a:endParaRPr lang="en-NZ">
              <a:solidFill>
                <a:schemeClr val="tx1">
                  <a:lumMod val="85000"/>
                  <a:lumOff val="15000"/>
                </a:schemeClr>
              </a:solidFill>
            </a:endParaRPr>
          </a:p>
        </p:txBody>
      </p:sp>
    </p:spTree>
    <p:extLst>
      <p:ext uri="{BB962C8B-B14F-4D97-AF65-F5344CB8AC3E}">
        <p14:creationId xmlns:p14="http://schemas.microsoft.com/office/powerpoint/2010/main" val="25062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919" r="7554" b="-1"/>
          <a:stretch/>
        </p:blipFill>
        <p:spPr>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1" name="Straight Connector 10">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B95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FBF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79" y="4526280"/>
            <a:ext cx="7410681" cy="1737360"/>
          </a:xfrm>
        </p:spPr>
        <p:txBody>
          <a:bodyPr>
            <a:normAutofit/>
          </a:bodyPr>
          <a:lstStyle/>
          <a:p>
            <a:r>
              <a:rPr lang="en-NZ" sz="3700" dirty="0">
                <a:latin typeface="Arial Rounded MT Bold" panose="020F0704030504030204" pitchFamily="34" charset="0"/>
              </a:rPr>
              <a:t>Risk Factors: </a:t>
            </a:r>
            <a:r>
              <a:rPr lang="en-NZ" sz="3700" dirty="0">
                <a:latin typeface="Arial" panose="020B0604020202020204" pitchFamily="34" charset="0"/>
                <a:cs typeface="Arial" panose="020B0604020202020204" pitchFamily="34" charset="0"/>
              </a:rPr>
              <a:t>Major 5 </a:t>
            </a:r>
            <a:br>
              <a:rPr lang="en-NZ" sz="3700" dirty="0">
                <a:latin typeface="Arial Rounded MT Bold" panose="020F0704030504030204" pitchFamily="34" charset="0"/>
              </a:rPr>
            </a:br>
            <a:endParaRPr lang="en-NZ" sz="3700" dirty="0">
              <a:latin typeface="Arial Rounded MT Bold" panose="020F0704030504030204" pitchFamily="34" charset="0"/>
            </a:endParaRPr>
          </a:p>
        </p:txBody>
      </p:sp>
      <p:sp>
        <p:nvSpPr>
          <p:cNvPr id="3" name="Content Placeholder 2"/>
          <p:cNvSpPr>
            <a:spLocks noGrp="1"/>
          </p:cNvSpPr>
          <p:nvPr>
            <p:ph idx="1"/>
          </p:nvPr>
        </p:nvSpPr>
        <p:spPr>
          <a:xfrm>
            <a:off x="640080" y="595293"/>
            <a:ext cx="5676637" cy="3463951"/>
          </a:xfrm>
        </p:spPr>
        <p:txBody>
          <a:bodyPr anchor="ctr">
            <a:normAutofit/>
          </a:bodyPr>
          <a:lstStyle/>
          <a:p>
            <a:pPr marL="0" indent="0">
              <a:buNone/>
            </a:pPr>
            <a:r>
              <a:rPr lang="en-NZ" sz="1500">
                <a:latin typeface="Arial Rounded MT Bold" panose="020F0704030504030204" pitchFamily="34" charset="0"/>
              </a:rPr>
              <a:t>Smoking</a:t>
            </a:r>
          </a:p>
          <a:p>
            <a:pPr marL="0" indent="0">
              <a:buNone/>
            </a:pPr>
            <a:endParaRPr lang="en-NZ" sz="1500">
              <a:latin typeface="Arial Rounded MT Bold" panose="020F0704030504030204" pitchFamily="34" charset="0"/>
            </a:endParaRPr>
          </a:p>
          <a:p>
            <a:pPr marL="0" indent="0">
              <a:buNone/>
            </a:pPr>
            <a:r>
              <a:rPr lang="en-NZ" sz="1500">
                <a:latin typeface="Arial Rounded MT Bold" panose="020F0704030504030204" pitchFamily="34" charset="0"/>
              </a:rPr>
              <a:t>Nutrition</a:t>
            </a:r>
          </a:p>
          <a:p>
            <a:pPr marL="0" indent="0">
              <a:buNone/>
            </a:pPr>
            <a:endParaRPr lang="en-NZ" sz="1500">
              <a:latin typeface="Arial Rounded MT Bold" panose="020F0704030504030204" pitchFamily="34" charset="0"/>
            </a:endParaRPr>
          </a:p>
          <a:p>
            <a:pPr marL="0" indent="0">
              <a:buNone/>
            </a:pPr>
            <a:r>
              <a:rPr lang="en-NZ" sz="1500">
                <a:latin typeface="Arial Rounded MT Bold" panose="020F0704030504030204" pitchFamily="34" charset="0"/>
              </a:rPr>
              <a:t>Alcohol</a:t>
            </a:r>
          </a:p>
          <a:p>
            <a:pPr marL="0" indent="0">
              <a:buNone/>
            </a:pPr>
            <a:endParaRPr lang="en-NZ" sz="1500">
              <a:latin typeface="Arial Rounded MT Bold" panose="020F0704030504030204" pitchFamily="34" charset="0"/>
            </a:endParaRPr>
          </a:p>
          <a:p>
            <a:pPr marL="0" indent="0">
              <a:buNone/>
            </a:pPr>
            <a:r>
              <a:rPr lang="en-NZ" sz="1500">
                <a:latin typeface="Arial Rounded MT Bold" panose="020F0704030504030204" pitchFamily="34" charset="0"/>
              </a:rPr>
              <a:t>Physical Activity</a:t>
            </a:r>
          </a:p>
          <a:p>
            <a:pPr marL="0" indent="0">
              <a:buNone/>
            </a:pPr>
            <a:endParaRPr lang="en-NZ" sz="1500">
              <a:latin typeface="Arial Rounded MT Bold" panose="020F0704030504030204" pitchFamily="34" charset="0"/>
            </a:endParaRPr>
          </a:p>
          <a:p>
            <a:pPr marL="0" indent="0">
              <a:buNone/>
            </a:pPr>
            <a:r>
              <a:rPr lang="en-NZ" sz="1500">
                <a:latin typeface="Arial Rounded MT Bold" panose="020F0704030504030204" pitchFamily="34" charset="0"/>
              </a:rPr>
              <a:t>Obesity</a:t>
            </a:r>
          </a:p>
          <a:p>
            <a:pPr marL="0" indent="0">
              <a:buNone/>
            </a:pPr>
            <a:r>
              <a:rPr lang="en-NZ" sz="1500">
                <a:latin typeface="Arial Rounded MT Bold" panose="020F0704030504030204" pitchFamily="34" charset="0"/>
              </a:rPr>
              <a:t>                     SNAP-O!</a:t>
            </a:r>
          </a:p>
        </p:txBody>
      </p:sp>
    </p:spTree>
    <p:extLst>
      <p:ext uri="{BB962C8B-B14F-4D97-AF65-F5344CB8AC3E}">
        <p14:creationId xmlns:p14="http://schemas.microsoft.com/office/powerpoint/2010/main" val="1201857392"/>
      </p:ext>
    </p:extLst>
  </p:cSld>
  <p:clrMapOvr>
    <a:masterClrMapping/>
  </p:clrMapOvr>
  <p:transition spd="slow">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090"/>
            <a:ext cx="10515600" cy="1325563"/>
          </a:xfrm>
        </p:spPr>
        <p:txBody>
          <a:bodyPr/>
          <a:lstStyle/>
          <a:p>
            <a:r>
              <a:rPr lang="en-NZ" dirty="0"/>
              <a:t>Obesity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2382" y="271608"/>
            <a:ext cx="5980566" cy="5661602"/>
          </a:xfrm>
        </p:spPr>
      </p:pic>
      <p:pic>
        <p:nvPicPr>
          <p:cNvPr id="5" name="Picture 4"/>
          <p:cNvPicPr>
            <a:picLocks noChangeAspect="1"/>
          </p:cNvPicPr>
          <p:nvPr/>
        </p:nvPicPr>
        <p:blipFill>
          <a:blip r:embed="rId3"/>
          <a:stretch>
            <a:fillRect/>
          </a:stretch>
        </p:blipFill>
        <p:spPr>
          <a:xfrm>
            <a:off x="636702" y="1672773"/>
            <a:ext cx="2859272" cy="2859272"/>
          </a:xfrm>
          <a:prstGeom prst="rect">
            <a:avLst/>
          </a:prstGeom>
        </p:spPr>
      </p:pic>
    </p:spTree>
    <p:extLst>
      <p:ext uri="{BB962C8B-B14F-4D97-AF65-F5344CB8AC3E}">
        <p14:creationId xmlns:p14="http://schemas.microsoft.com/office/powerpoint/2010/main" val="187703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31EF34B0-7B75-4669-B0B2-5BEF45E764DA}"/>
              </a:ext>
            </a:extLst>
          </p:cNvPr>
          <p:cNvPicPr>
            <a:picLocks noGrp="1" noChangeAspect="1"/>
          </p:cNvPicPr>
          <p:nvPr>
            <p:ph idx="1"/>
          </p:nvPr>
        </p:nvPicPr>
        <p:blipFill>
          <a:blip r:embed="rId2"/>
          <a:stretch>
            <a:fillRect/>
          </a:stretch>
        </p:blipFill>
        <p:spPr>
          <a:xfrm>
            <a:off x="1539998" y="1825625"/>
            <a:ext cx="9112004" cy="4351338"/>
          </a:xfrm>
          <a:prstGeom prst="rect">
            <a:avLst/>
          </a:prstGeom>
        </p:spPr>
      </p:pic>
    </p:spTree>
    <p:extLst>
      <p:ext uri="{BB962C8B-B14F-4D97-AF65-F5344CB8AC3E}">
        <p14:creationId xmlns:p14="http://schemas.microsoft.com/office/powerpoint/2010/main" val="330359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7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E0C36-2C25-489B-90DE-89D5BA198F5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NZ" sz="2600">
                <a:solidFill>
                  <a:srgbClr val="FFFFFF"/>
                </a:solidFill>
              </a:rPr>
              <a:t>Obesity is the “New Tobacco”</a:t>
            </a:r>
          </a:p>
        </p:txBody>
      </p:sp>
      <p:pic>
        <p:nvPicPr>
          <p:cNvPr id="3" name="Picture 2">
            <a:extLst>
              <a:ext uri="{FF2B5EF4-FFF2-40B4-BE49-F238E27FC236}">
                <a16:creationId xmlns:a16="http://schemas.microsoft.com/office/drawing/2014/main" id="{3D1E5316-DD88-4EDC-8422-BF753D4E7B28}"/>
              </a:ext>
            </a:extLst>
          </p:cNvPr>
          <p:cNvPicPr>
            <a:picLocks noChangeAspect="1"/>
          </p:cNvPicPr>
          <p:nvPr/>
        </p:nvPicPr>
        <p:blipFill>
          <a:blip r:embed="rId2"/>
          <a:stretch>
            <a:fillRect/>
          </a:stretch>
        </p:blipFill>
        <p:spPr>
          <a:xfrm>
            <a:off x="4038600" y="1648227"/>
            <a:ext cx="7188199" cy="3558157"/>
          </a:xfrm>
          <a:prstGeom prst="rect">
            <a:avLst/>
          </a:prstGeom>
        </p:spPr>
      </p:pic>
    </p:spTree>
    <p:extLst>
      <p:ext uri="{BB962C8B-B14F-4D97-AF65-F5344CB8AC3E}">
        <p14:creationId xmlns:p14="http://schemas.microsoft.com/office/powerpoint/2010/main" val="3932459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8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C28E3-A875-44BD-8546-695F16D961F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NZ" sz="2600" dirty="0">
                <a:solidFill>
                  <a:srgbClr val="FFFFFF"/>
                </a:solidFill>
              </a:rPr>
              <a:t>Early Start</a:t>
            </a:r>
          </a:p>
        </p:txBody>
      </p:sp>
      <p:pic>
        <p:nvPicPr>
          <p:cNvPr id="3" name="Picture 2">
            <a:extLst>
              <a:ext uri="{FF2B5EF4-FFF2-40B4-BE49-F238E27FC236}">
                <a16:creationId xmlns:a16="http://schemas.microsoft.com/office/drawing/2014/main" id="{4523AEC7-B9C7-4E18-9EC6-AA999AB2D2B6}"/>
              </a:ext>
            </a:extLst>
          </p:cNvPr>
          <p:cNvPicPr>
            <a:picLocks noChangeAspect="1"/>
          </p:cNvPicPr>
          <p:nvPr/>
        </p:nvPicPr>
        <p:blipFill>
          <a:blip r:embed="rId2"/>
          <a:stretch>
            <a:fillRect/>
          </a:stretch>
        </p:blipFill>
        <p:spPr>
          <a:xfrm>
            <a:off x="4038600" y="1693152"/>
            <a:ext cx="7188199" cy="3468306"/>
          </a:xfrm>
          <a:prstGeom prst="rect">
            <a:avLst/>
          </a:prstGeom>
        </p:spPr>
      </p:pic>
    </p:spTree>
    <p:extLst>
      <p:ext uri="{BB962C8B-B14F-4D97-AF65-F5344CB8AC3E}">
        <p14:creationId xmlns:p14="http://schemas.microsoft.com/office/powerpoint/2010/main" val="126516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5550B-D27A-4B8B-8272-30DFF5EB75A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Diabetes</a:t>
            </a:r>
          </a:p>
        </p:txBody>
      </p:sp>
      <p:cxnSp>
        <p:nvCxnSpPr>
          <p:cNvPr id="10" name="Straight Connector 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9B1C2DD-54FC-41EC-9449-CB8AA82CFDBA}"/>
              </a:ext>
            </a:extLst>
          </p:cNvPr>
          <p:cNvPicPr>
            <a:picLocks noChangeAspect="1"/>
          </p:cNvPicPr>
          <p:nvPr/>
        </p:nvPicPr>
        <p:blipFill>
          <a:blip r:embed="rId2"/>
          <a:stretch>
            <a:fillRect/>
          </a:stretch>
        </p:blipFill>
        <p:spPr>
          <a:xfrm>
            <a:off x="5490196" y="492573"/>
            <a:ext cx="5880796" cy="5880796"/>
          </a:xfrm>
          <a:prstGeom prst="rect">
            <a:avLst/>
          </a:prstGeom>
        </p:spPr>
      </p:pic>
    </p:spTree>
    <p:extLst>
      <p:ext uri="{BB962C8B-B14F-4D97-AF65-F5344CB8AC3E}">
        <p14:creationId xmlns:p14="http://schemas.microsoft.com/office/powerpoint/2010/main" val="138185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0" y="-457200"/>
          <a:ext cx="9144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1" name="Picture 17" descr="http://www.micsem.org/images/video/stills/16a.jpg"/>
          <p:cNvPicPr>
            <a:picLocks noChangeAspect="1" noChangeArrowheads="1"/>
          </p:cNvPicPr>
          <p:nvPr/>
        </p:nvPicPr>
        <p:blipFill>
          <a:blip r:embed="rId8" r:link="rId9" cstate="print"/>
          <a:srcRect/>
          <a:stretch>
            <a:fillRect/>
          </a:stretch>
        </p:blipFill>
        <p:spPr bwMode="auto">
          <a:xfrm>
            <a:off x="3886200" y="5116514"/>
            <a:ext cx="2209800" cy="1741487"/>
          </a:xfrm>
          <a:prstGeom prst="rect">
            <a:avLst/>
          </a:prstGeom>
          <a:noFill/>
          <a:ln w="9525">
            <a:noFill/>
            <a:miter lim="800000"/>
            <a:headEnd/>
            <a:tailEnd/>
          </a:ln>
        </p:spPr>
      </p:pic>
      <p:pic>
        <p:nvPicPr>
          <p:cNvPr id="12292" name="Picture 4" descr="19473"/>
          <p:cNvPicPr>
            <a:picLocks noChangeAspect="1" noChangeArrowheads="1"/>
          </p:cNvPicPr>
          <p:nvPr/>
        </p:nvPicPr>
        <p:blipFill>
          <a:blip r:embed="rId10" cstate="print"/>
          <a:srcRect/>
          <a:stretch>
            <a:fillRect/>
          </a:stretch>
        </p:blipFill>
        <p:spPr bwMode="auto">
          <a:xfrm>
            <a:off x="8305800" y="5029200"/>
            <a:ext cx="2362200" cy="1828800"/>
          </a:xfrm>
          <a:prstGeom prst="rect">
            <a:avLst/>
          </a:prstGeom>
          <a:noFill/>
          <a:ln w="9525">
            <a:noFill/>
            <a:miter lim="800000"/>
            <a:headEnd/>
            <a:tailEnd/>
          </a:ln>
        </p:spPr>
      </p:pic>
      <p:pic>
        <p:nvPicPr>
          <p:cNvPr id="12293" name="Picture 13" descr="p_weigh40"/>
          <p:cNvPicPr>
            <a:picLocks noChangeAspect="1" noChangeArrowheads="1"/>
          </p:cNvPicPr>
          <p:nvPr/>
        </p:nvPicPr>
        <p:blipFill>
          <a:blip r:embed="rId11" cstate="print"/>
          <a:srcRect/>
          <a:stretch>
            <a:fillRect/>
          </a:stretch>
        </p:blipFill>
        <p:spPr bwMode="auto">
          <a:xfrm>
            <a:off x="6096000" y="5105400"/>
            <a:ext cx="2209800" cy="1752600"/>
          </a:xfrm>
          <a:prstGeom prst="rect">
            <a:avLst/>
          </a:prstGeom>
          <a:noFill/>
          <a:ln w="9525">
            <a:noFill/>
            <a:miter lim="800000"/>
            <a:headEnd/>
            <a:tailEnd/>
          </a:ln>
        </p:spPr>
      </p:pic>
      <p:pic>
        <p:nvPicPr>
          <p:cNvPr id="12294" name="Picture 2" descr="http://t0.gstatic.com/images?q=tbn:ANd9GcQlr07JG3XgpFNx75JKvV_4xY9nroicxiOmbH8av6Q3eQPRat5nDTQZWUU">
            <a:hlinkClick r:id="rId12"/>
          </p:cNvPr>
          <p:cNvPicPr>
            <a:picLocks noChangeAspect="1" noChangeArrowheads="1"/>
          </p:cNvPicPr>
          <p:nvPr/>
        </p:nvPicPr>
        <p:blipFill>
          <a:blip r:embed="rId13" cstate="print"/>
          <a:srcRect/>
          <a:stretch>
            <a:fillRect/>
          </a:stretch>
        </p:blipFill>
        <p:spPr bwMode="auto">
          <a:xfrm>
            <a:off x="1524000" y="5181600"/>
            <a:ext cx="2312988" cy="1676400"/>
          </a:xfrm>
          <a:prstGeom prst="rect">
            <a:avLst/>
          </a:prstGeom>
          <a:noFill/>
          <a:ln w="9525">
            <a:noFill/>
            <a:miter lim="800000"/>
            <a:headEnd/>
            <a:tailEnd/>
          </a:ln>
        </p:spPr>
      </p:pic>
      <p:sp>
        <p:nvSpPr>
          <p:cNvPr id="2" name="TextBox 1"/>
          <p:cNvSpPr txBox="1"/>
          <p:nvPr/>
        </p:nvSpPr>
        <p:spPr>
          <a:xfrm>
            <a:off x="261870" y="373487"/>
            <a:ext cx="1262130" cy="646331"/>
          </a:xfrm>
          <a:prstGeom prst="rect">
            <a:avLst/>
          </a:prstGeom>
          <a:noFill/>
        </p:spPr>
        <p:txBody>
          <a:bodyPr wrap="square" rtlCol="0">
            <a:spAutoFit/>
          </a:bodyPr>
          <a:lstStyle/>
          <a:p>
            <a:r>
              <a:rPr lang="en-NZ" b="1" dirty="0"/>
              <a:t>Chain of Events</a:t>
            </a:r>
          </a:p>
        </p:txBody>
      </p:sp>
      <p:sp>
        <p:nvSpPr>
          <p:cNvPr id="4" name="TextBox 3"/>
          <p:cNvSpPr txBox="1"/>
          <p:nvPr/>
        </p:nvSpPr>
        <p:spPr>
          <a:xfrm>
            <a:off x="2649682" y="373487"/>
            <a:ext cx="4478482" cy="369332"/>
          </a:xfrm>
          <a:prstGeom prst="rect">
            <a:avLst/>
          </a:prstGeom>
          <a:noFill/>
        </p:spPr>
        <p:txBody>
          <a:bodyPr wrap="square" rtlCol="0">
            <a:spAutoFit/>
          </a:bodyPr>
          <a:lstStyle/>
          <a:p>
            <a:r>
              <a:rPr lang="en-NZ" dirty="0"/>
              <a:t>NCD -Determinants</a:t>
            </a:r>
          </a:p>
        </p:txBody>
      </p:sp>
      <p:pic>
        <p:nvPicPr>
          <p:cNvPr id="9" name="Picture 8" descr="HPF, IUHPE and Te Wana logo for AutoSignature"/>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525000" y="6306820"/>
            <a:ext cx="2667000" cy="551180"/>
          </a:xfrm>
          <a:prstGeom prst="rect">
            <a:avLst/>
          </a:prstGeom>
          <a:noFill/>
          <a:ln>
            <a:noFill/>
          </a:ln>
        </p:spPr>
      </p:pic>
    </p:spTree>
    <p:extLst>
      <p:ext uri="{BB962C8B-B14F-4D97-AF65-F5344CB8AC3E}">
        <p14:creationId xmlns:p14="http://schemas.microsoft.com/office/powerpoint/2010/main" val="3920521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92" y="2395171"/>
            <a:ext cx="5287015" cy="4170675"/>
          </a:xfrm>
        </p:spPr>
        <p:txBody>
          <a:bodyPr>
            <a:normAutofit/>
          </a:bodyPr>
          <a:lstStyle/>
          <a:p>
            <a:r>
              <a:rPr lang="en-AU" sz="3600" b="1" dirty="0"/>
              <a:t> </a:t>
            </a:r>
            <a:r>
              <a:rPr lang="en-AU" sz="2400" b="1" dirty="0"/>
              <a:t>Health and wellbeing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22" y="1762125"/>
            <a:ext cx="4457700"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29979" y="315575"/>
            <a:ext cx="5472332" cy="1446550"/>
          </a:xfrm>
          <a:prstGeom prst="rect">
            <a:avLst/>
          </a:prstGeom>
          <a:noFill/>
        </p:spPr>
        <p:txBody>
          <a:bodyPr wrap="square" rtlCol="0">
            <a:spAutoFit/>
          </a:bodyPr>
          <a:lstStyle/>
          <a:p>
            <a:r>
              <a:rPr lang="en-NZ" sz="4400" b="1" dirty="0"/>
              <a:t>….</a:t>
            </a:r>
            <a:r>
              <a:rPr lang="en-AU" sz="4400" b="1" dirty="0"/>
              <a:t> Trade &amp; Economic gain</a:t>
            </a:r>
            <a:endParaRPr lang="en-NZ" sz="4400" b="1" dirty="0"/>
          </a:p>
        </p:txBody>
      </p:sp>
    </p:spTree>
    <p:extLst>
      <p:ext uri="{BB962C8B-B14F-4D97-AF65-F5344CB8AC3E}">
        <p14:creationId xmlns:p14="http://schemas.microsoft.com/office/powerpoint/2010/main" val="623896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6049" y="3322906"/>
            <a:ext cx="3206351" cy="3535094"/>
          </a:xfrm>
          <a:prstGeom prst="rect">
            <a:avLst/>
          </a:prstGeom>
        </p:spPr>
      </p:pic>
      <p:sp>
        <p:nvSpPr>
          <p:cNvPr id="26626" name="Title 1"/>
          <p:cNvSpPr>
            <a:spLocks noGrp="1"/>
          </p:cNvSpPr>
          <p:nvPr>
            <p:ph type="title"/>
          </p:nvPr>
        </p:nvSpPr>
        <p:spPr>
          <a:xfrm>
            <a:off x="609600" y="686972"/>
            <a:ext cx="10972800" cy="1143000"/>
          </a:xfrm>
        </p:spPr>
        <p:txBody>
          <a:bodyPr/>
          <a:lstStyle/>
          <a:p>
            <a:pPr eaLnBrk="1" hangingPunct="1"/>
            <a:r>
              <a:rPr lang="en-US" dirty="0">
                <a:solidFill>
                  <a:schemeClr val="tx1"/>
                </a:solidFill>
              </a:rPr>
              <a:t>FOOD for Thoughts</a:t>
            </a:r>
          </a:p>
        </p:txBody>
      </p:sp>
      <p:sp>
        <p:nvSpPr>
          <p:cNvPr id="26627" name="Content Placeholder 2"/>
          <p:cNvSpPr>
            <a:spLocks noGrp="1"/>
          </p:cNvSpPr>
          <p:nvPr>
            <p:ph idx="1"/>
          </p:nvPr>
        </p:nvSpPr>
        <p:spPr>
          <a:xfrm>
            <a:off x="609600" y="1730327"/>
            <a:ext cx="11347938" cy="5127674"/>
          </a:xfrm>
        </p:spPr>
        <p:txBody>
          <a:bodyPr/>
          <a:lstStyle/>
          <a:p>
            <a:pPr lvl="1" eaLnBrk="1" hangingPunct="1"/>
            <a:r>
              <a:rPr lang="en-US" b="1" dirty="0">
                <a:solidFill>
                  <a:srgbClr val="FF0000"/>
                </a:solidFill>
              </a:rPr>
              <a:t>“The way to a </a:t>
            </a:r>
            <a:r>
              <a:rPr lang="en-US" b="1" i="1" dirty="0">
                <a:solidFill>
                  <a:srgbClr val="FF0000"/>
                </a:solidFill>
              </a:rPr>
              <a:t>person’s heart </a:t>
            </a:r>
            <a:r>
              <a:rPr lang="en-US" b="1" dirty="0">
                <a:solidFill>
                  <a:srgbClr val="FF0000"/>
                </a:solidFill>
              </a:rPr>
              <a:t>is through the stomach “</a:t>
            </a:r>
          </a:p>
          <a:p>
            <a:pPr marL="457200" lvl="1" indent="0" eaLnBrk="1" hangingPunct="1">
              <a:buNone/>
            </a:pPr>
            <a:endParaRPr lang="en-US" b="1" dirty="0">
              <a:solidFill>
                <a:srgbClr val="FF0000"/>
              </a:solidFill>
            </a:endParaRPr>
          </a:p>
          <a:p>
            <a:pPr lvl="1" eaLnBrk="1" hangingPunct="1"/>
            <a:r>
              <a:rPr lang="en-US" b="1" dirty="0">
                <a:solidFill>
                  <a:schemeClr val="tx1"/>
                </a:solidFill>
              </a:rPr>
              <a:t>Heart disease is the number 1 killer of Pacific people</a:t>
            </a:r>
          </a:p>
          <a:p>
            <a:pPr lvl="1" eaLnBrk="1" hangingPunct="1"/>
            <a:endParaRPr lang="en-US" b="1" dirty="0">
              <a:solidFill>
                <a:schemeClr val="tx1"/>
              </a:solidFill>
            </a:endParaRPr>
          </a:p>
          <a:p>
            <a:pPr lvl="1" eaLnBrk="1" hangingPunct="1"/>
            <a:endParaRPr lang="en-US" b="1" dirty="0">
              <a:solidFill>
                <a:schemeClr val="tx1"/>
              </a:solidFill>
            </a:endParaRPr>
          </a:p>
          <a:p>
            <a:pPr marL="457200" lvl="1" indent="0" eaLnBrk="1" hangingPunct="1">
              <a:buNone/>
            </a:pPr>
            <a:endParaRPr lang="en-US" b="1" dirty="0">
              <a:solidFill>
                <a:schemeClr val="tx1"/>
              </a:solidFill>
            </a:endParaRPr>
          </a:p>
          <a:p>
            <a:pPr marL="457200" lvl="1" indent="0" eaLnBrk="1" hangingPunct="1">
              <a:buNone/>
            </a:pPr>
            <a:endParaRPr lang="en-US" b="1" dirty="0">
              <a:solidFill>
                <a:schemeClr val="tx1"/>
              </a:solidFill>
            </a:endParaRPr>
          </a:p>
        </p:txBody>
      </p:sp>
      <p:grpSp>
        <p:nvGrpSpPr>
          <p:cNvPr id="11" name="Group 10"/>
          <p:cNvGrpSpPr/>
          <p:nvPr/>
        </p:nvGrpSpPr>
        <p:grpSpPr>
          <a:xfrm>
            <a:off x="1252024" y="3707654"/>
            <a:ext cx="2715065" cy="2077100"/>
            <a:chOff x="3559126" y="3721722"/>
            <a:chExt cx="2715065" cy="2077100"/>
          </a:xfrm>
        </p:grpSpPr>
        <p:pic>
          <p:nvPicPr>
            <p:cNvPr id="4" name="Picture 3"/>
            <p:cNvPicPr>
              <a:picLocks noChangeAspect="1"/>
            </p:cNvPicPr>
            <p:nvPr/>
          </p:nvPicPr>
          <p:blipFill>
            <a:blip r:embed="rId3"/>
            <a:stretch>
              <a:fillRect/>
            </a:stretch>
          </p:blipFill>
          <p:spPr>
            <a:xfrm>
              <a:off x="3876732" y="3721722"/>
              <a:ext cx="2219268" cy="2077100"/>
            </a:xfrm>
            <a:prstGeom prst="rect">
              <a:avLst/>
            </a:prstGeom>
          </p:spPr>
        </p:pic>
        <p:cxnSp>
          <p:nvCxnSpPr>
            <p:cNvPr id="6" name="Straight Arrow Connector 5"/>
            <p:cNvCxnSpPr/>
            <p:nvPr/>
          </p:nvCxnSpPr>
          <p:spPr>
            <a:xfrm flipV="1">
              <a:off x="3559126" y="4389120"/>
              <a:ext cx="2715065" cy="1195754"/>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5403076" y="3505403"/>
            <a:ext cx="3882683" cy="3170099"/>
          </a:xfrm>
          <a:prstGeom prst="rect">
            <a:avLst/>
          </a:prstGeom>
          <a:noFill/>
        </p:spPr>
        <p:txBody>
          <a:bodyPr wrap="square" rtlCol="0">
            <a:spAutoFit/>
          </a:bodyPr>
          <a:lstStyle/>
          <a:p>
            <a:r>
              <a:rPr lang="en-NZ" sz="2000" b="1" dirty="0"/>
              <a:t>BIG is Beautiful</a:t>
            </a:r>
          </a:p>
          <a:p>
            <a:endParaRPr lang="en-NZ" sz="2000" b="1" dirty="0"/>
          </a:p>
          <a:p>
            <a:endParaRPr lang="en-NZ" sz="2000" b="1" dirty="0"/>
          </a:p>
          <a:p>
            <a:endParaRPr lang="en-NZ" sz="2000" b="1" dirty="0"/>
          </a:p>
          <a:p>
            <a:endParaRPr lang="en-NZ" sz="2000" b="1" dirty="0"/>
          </a:p>
          <a:p>
            <a:endParaRPr lang="en-NZ" sz="2000" b="1" dirty="0"/>
          </a:p>
          <a:p>
            <a:endParaRPr lang="en-NZ" sz="2000" b="1" dirty="0"/>
          </a:p>
          <a:p>
            <a:endParaRPr lang="en-NZ" sz="2000" b="1" dirty="0"/>
          </a:p>
          <a:p>
            <a:endParaRPr lang="en-NZ" sz="2000" b="1" dirty="0"/>
          </a:p>
          <a:p>
            <a:r>
              <a:rPr lang="en-NZ" sz="2000" b="1" dirty="0"/>
              <a:t>FAT is NOT</a:t>
            </a:r>
          </a:p>
        </p:txBody>
      </p:sp>
    </p:spTree>
    <p:extLst>
      <p:ext uri="{BB962C8B-B14F-4D97-AF65-F5344CB8AC3E}">
        <p14:creationId xmlns:p14="http://schemas.microsoft.com/office/powerpoint/2010/main" val="205562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ctrTitle"/>
          </p:nvPr>
        </p:nvSpPr>
        <p:spPr>
          <a:xfrm>
            <a:off x="1919288" y="188914"/>
            <a:ext cx="4419600" cy="801687"/>
          </a:xfrm>
          <a:ln>
            <a:miter lim="800000"/>
            <a:headEnd/>
            <a:tailEnd/>
          </a:ln>
        </p:spPr>
        <p:txBody>
          <a:bodyPr rtlCol="0"/>
          <a:lstStyle/>
          <a:p>
            <a:pPr>
              <a:defRPr/>
            </a:pPr>
            <a:r>
              <a:rPr lang="fr-FR" sz="4000" dirty="0">
                <a:solidFill>
                  <a:srgbClr val="FF0000"/>
                </a:solidFill>
              </a:rPr>
              <a:t>KIA ORA</a:t>
            </a:r>
            <a:endParaRPr lang="fr-FR" sz="4000" i="1" dirty="0">
              <a:solidFill>
                <a:srgbClr val="FF0000"/>
              </a:solidFill>
              <a:effectLst>
                <a:outerShdw blurRad="38100" dist="38100" dir="2700000" algn="tl">
                  <a:srgbClr val="000000"/>
                </a:outerShdw>
              </a:effectLst>
              <a:latin typeface="Verdana" pitchFamily="34" charset="0"/>
            </a:endParaRPr>
          </a:p>
        </p:txBody>
      </p:sp>
      <p:pic>
        <p:nvPicPr>
          <p:cNvPr id="36867" name="Picture 4" descr="fleur-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447800"/>
            <a:ext cx="381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5"/>
          <p:cNvSpPr>
            <a:spLocks noChangeArrowheads="1"/>
          </p:cNvSpPr>
          <p:nvPr/>
        </p:nvSpPr>
        <p:spPr bwMode="auto">
          <a:xfrm>
            <a:off x="7391400" y="457201"/>
            <a:ext cx="302418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b="1" dirty="0">
                <a:latin typeface="Calibri" panose="020F0502020204030204" pitchFamily="34" charset="0"/>
              </a:rPr>
              <a:t>Thank you</a:t>
            </a:r>
            <a:br>
              <a:rPr lang="en-GB" altLang="en-US" sz="1400" b="1" dirty="0">
                <a:solidFill>
                  <a:schemeClr val="bg1"/>
                </a:solidFill>
                <a:latin typeface="Calibri" panose="020F0502020204030204" pitchFamily="34" charset="0"/>
              </a:rPr>
            </a:br>
            <a:r>
              <a:rPr lang="en-GB" altLang="en-US" sz="1400" b="1" dirty="0" err="1">
                <a:latin typeface="Calibri" panose="020F0502020204030204" pitchFamily="34" charset="0"/>
              </a:rPr>
              <a:t>Merci</a:t>
            </a:r>
            <a:br>
              <a:rPr lang="en-GB" altLang="en-US" sz="1400" b="1" dirty="0">
                <a:latin typeface="Calibri" panose="020F0502020204030204" pitchFamily="34" charset="0"/>
              </a:rPr>
            </a:br>
            <a:r>
              <a:rPr lang="en-GB" altLang="en-US" sz="1400" b="1" dirty="0" err="1">
                <a:latin typeface="Calibri" panose="020F0502020204030204" pitchFamily="34" charset="0"/>
              </a:rPr>
              <a:t>Fa’a</a:t>
            </a:r>
            <a:r>
              <a:rPr lang="en-GB" altLang="en-US" sz="1400" b="1" dirty="0">
                <a:latin typeface="Calibri" panose="020F0502020204030204" pitchFamily="34" charset="0"/>
              </a:rPr>
              <a:t> </a:t>
            </a:r>
            <a:r>
              <a:rPr lang="en-GB" altLang="en-US" sz="1400" b="1" dirty="0" err="1">
                <a:latin typeface="Calibri" panose="020F0502020204030204" pitchFamily="34" charset="0"/>
              </a:rPr>
              <a:t>fetai</a:t>
            </a:r>
            <a:br>
              <a:rPr lang="en-GB" altLang="en-US" sz="1400" b="1" dirty="0">
                <a:latin typeface="Calibri" panose="020F0502020204030204" pitchFamily="34" charset="0"/>
              </a:rPr>
            </a:br>
            <a:r>
              <a:rPr lang="en-GB" altLang="en-US" sz="1400" b="1" dirty="0">
                <a:latin typeface="Calibri" panose="020F0502020204030204" pitchFamily="34" charset="0"/>
              </a:rPr>
              <a:t>Si </a:t>
            </a:r>
            <a:r>
              <a:rPr lang="en-GB" altLang="en-US" sz="1400" b="1" dirty="0" err="1">
                <a:latin typeface="Calibri" panose="020F0502020204030204" pitchFamily="34" charset="0"/>
              </a:rPr>
              <a:t>yuus</a:t>
            </a:r>
            <a:r>
              <a:rPr lang="en-GB" altLang="en-US" sz="1400" b="1" dirty="0">
                <a:latin typeface="Calibri" panose="020F0502020204030204" pitchFamily="34" charset="0"/>
              </a:rPr>
              <a:t> </a:t>
            </a:r>
            <a:r>
              <a:rPr lang="en-GB" altLang="en-US" sz="1400" b="1" dirty="0" err="1">
                <a:latin typeface="Calibri" panose="020F0502020204030204" pitchFamily="34" charset="0"/>
              </a:rPr>
              <a:t>maase</a:t>
            </a:r>
            <a:br>
              <a:rPr lang="en-GB" altLang="en-US" sz="1400" b="1" dirty="0">
                <a:latin typeface="Calibri" panose="020F0502020204030204" pitchFamily="34" charset="0"/>
              </a:rPr>
            </a:br>
            <a:r>
              <a:rPr lang="en-GB" altLang="en-US" sz="1400" b="1" dirty="0" err="1">
                <a:latin typeface="Calibri" panose="020F0502020204030204" pitchFamily="34" charset="0"/>
              </a:rPr>
              <a:t>Ghilisou</a:t>
            </a:r>
            <a:br>
              <a:rPr lang="en-GB" altLang="en-US" sz="1400" b="1" dirty="0">
                <a:latin typeface="Calibri" panose="020F0502020204030204" pitchFamily="34" charset="0"/>
              </a:rPr>
            </a:br>
            <a:r>
              <a:rPr lang="en-GB" altLang="en-US" sz="1400" b="1" dirty="0" err="1">
                <a:latin typeface="Calibri" panose="020F0502020204030204" pitchFamily="34" charset="0"/>
              </a:rPr>
              <a:t>Meitaki</a:t>
            </a:r>
            <a:r>
              <a:rPr lang="en-GB" altLang="en-US" sz="1400" b="1" dirty="0">
                <a:latin typeface="Calibri" panose="020F0502020204030204" pitchFamily="34" charset="0"/>
              </a:rPr>
              <a:t> </a:t>
            </a:r>
            <a:r>
              <a:rPr lang="en-GB" altLang="en-US" sz="1400" b="1" dirty="0" err="1">
                <a:latin typeface="Calibri" panose="020F0502020204030204" pitchFamily="34" charset="0"/>
              </a:rPr>
              <a:t>maata</a:t>
            </a:r>
            <a:br>
              <a:rPr lang="en-GB" altLang="en-US" sz="1400" b="1" dirty="0">
                <a:latin typeface="Calibri" panose="020F0502020204030204" pitchFamily="34" charset="0"/>
              </a:rPr>
            </a:br>
            <a:r>
              <a:rPr lang="en-GB" altLang="en-US" sz="1400" b="1" dirty="0" err="1">
                <a:latin typeface="Calibri" panose="020F0502020204030204" pitchFamily="34" charset="0"/>
              </a:rPr>
              <a:t>Kalangan</a:t>
            </a:r>
            <a:br>
              <a:rPr lang="en-GB" altLang="en-US" sz="1400" b="1" dirty="0">
                <a:latin typeface="Calibri" panose="020F0502020204030204" pitchFamily="34" charset="0"/>
              </a:rPr>
            </a:br>
            <a:r>
              <a:rPr lang="en-GB" altLang="en-US" sz="1400" b="1" dirty="0" err="1">
                <a:latin typeface="Calibri" panose="020F0502020204030204" pitchFamily="34" charset="0"/>
              </a:rPr>
              <a:t>Kulo</a:t>
            </a:r>
            <a:br>
              <a:rPr lang="en-GB" altLang="en-US" sz="1400" b="1" dirty="0">
                <a:latin typeface="Calibri" panose="020F0502020204030204" pitchFamily="34" charset="0"/>
              </a:rPr>
            </a:br>
            <a:r>
              <a:rPr lang="en-GB" altLang="en-US" sz="1400" b="1" dirty="0" err="1">
                <a:latin typeface="Calibri" panose="020F0502020204030204" pitchFamily="34" charset="0"/>
              </a:rPr>
              <a:t>Kilisou</a:t>
            </a:r>
            <a:br>
              <a:rPr lang="en-GB" altLang="en-US" sz="1400" b="1" dirty="0">
                <a:latin typeface="Calibri" panose="020F0502020204030204" pitchFamily="34" charset="0"/>
              </a:rPr>
            </a:br>
            <a:r>
              <a:rPr lang="en-GB" altLang="en-US" sz="1400" b="1" dirty="0" err="1">
                <a:latin typeface="Calibri" panose="020F0502020204030204" pitchFamily="34" charset="0"/>
              </a:rPr>
              <a:t>Kammagar</a:t>
            </a:r>
            <a:br>
              <a:rPr lang="en-GB" altLang="en-US" sz="1400" b="1" dirty="0">
                <a:latin typeface="Calibri" panose="020F0502020204030204" pitchFamily="34" charset="0"/>
              </a:rPr>
            </a:br>
            <a:r>
              <a:rPr lang="en-GB" altLang="en-US" sz="1400" b="1" dirty="0" err="1">
                <a:latin typeface="Calibri" panose="020F0502020204030204" pitchFamily="34" charset="0"/>
              </a:rPr>
              <a:t>Vinaka</a:t>
            </a:r>
            <a:br>
              <a:rPr lang="en-GB" altLang="en-US" sz="1400" b="1" dirty="0">
                <a:latin typeface="Calibri" panose="020F0502020204030204" pitchFamily="34" charset="0"/>
              </a:rPr>
            </a:br>
            <a:r>
              <a:rPr lang="en-GB" altLang="en-US" sz="1400" b="1" dirty="0" err="1">
                <a:latin typeface="Calibri" panose="020F0502020204030204" pitchFamily="34" charset="0"/>
              </a:rPr>
              <a:t>Dhanyabad</a:t>
            </a:r>
            <a:br>
              <a:rPr lang="en-GB" altLang="en-US" sz="1400" b="1" dirty="0">
                <a:latin typeface="Calibri" panose="020F0502020204030204" pitchFamily="34" charset="0"/>
              </a:rPr>
            </a:br>
            <a:r>
              <a:rPr lang="en-GB" altLang="en-US" sz="1400" b="1" dirty="0" err="1">
                <a:latin typeface="Calibri" panose="020F0502020204030204" pitchFamily="34" charset="0"/>
              </a:rPr>
              <a:t>Mauru’uru</a:t>
            </a:r>
            <a:br>
              <a:rPr lang="en-GB" altLang="en-US" sz="1400" b="1" dirty="0">
                <a:latin typeface="Calibri" panose="020F0502020204030204" pitchFamily="34" charset="0"/>
              </a:rPr>
            </a:br>
            <a:r>
              <a:rPr lang="en-GB" altLang="en-US" sz="1400" b="1" dirty="0">
                <a:latin typeface="Calibri" panose="020F0502020204030204" pitchFamily="34" charset="0"/>
              </a:rPr>
              <a:t>Si </a:t>
            </a:r>
            <a:r>
              <a:rPr lang="en-GB" altLang="en-US" sz="1400" b="1" dirty="0" err="1">
                <a:latin typeface="Calibri" panose="020F0502020204030204" pitchFamily="34" charset="0"/>
              </a:rPr>
              <a:t>yu’os</a:t>
            </a:r>
            <a:r>
              <a:rPr lang="en-GB" altLang="en-US" sz="1400" b="1" dirty="0">
                <a:latin typeface="Calibri" panose="020F0502020204030204" pitchFamily="34" charset="0"/>
              </a:rPr>
              <a:t> </a:t>
            </a:r>
            <a:r>
              <a:rPr lang="en-GB" altLang="en-US" sz="1400" b="1" dirty="0" err="1">
                <a:latin typeface="Calibri" panose="020F0502020204030204" pitchFamily="34" charset="0"/>
              </a:rPr>
              <a:t>ma’asi</a:t>
            </a:r>
            <a:br>
              <a:rPr lang="en-GB" altLang="en-US" sz="1400" b="1" dirty="0">
                <a:latin typeface="Calibri" panose="020F0502020204030204" pitchFamily="34" charset="0"/>
              </a:rPr>
            </a:br>
            <a:r>
              <a:rPr lang="en-GB" altLang="en-US" sz="1400" b="1" dirty="0">
                <a:latin typeface="Calibri" panose="020F0502020204030204" pitchFamily="34" charset="0"/>
              </a:rPr>
              <a:t>Mahalo</a:t>
            </a:r>
            <a:br>
              <a:rPr lang="en-GB" altLang="en-US" sz="1400" b="1" dirty="0">
                <a:latin typeface="Calibri" panose="020F0502020204030204" pitchFamily="34" charset="0"/>
              </a:rPr>
            </a:br>
            <a:r>
              <a:rPr lang="en-GB" altLang="en-US" sz="1400" b="1" dirty="0" err="1">
                <a:latin typeface="Calibri" panose="020F0502020204030204" pitchFamily="34" charset="0"/>
              </a:rPr>
              <a:t>Ko</a:t>
            </a:r>
            <a:r>
              <a:rPr lang="en-GB" altLang="en-US" sz="1400" b="1" dirty="0">
                <a:latin typeface="Calibri" panose="020F0502020204030204" pitchFamily="34" charset="0"/>
              </a:rPr>
              <a:t> </a:t>
            </a:r>
            <a:r>
              <a:rPr lang="en-GB" altLang="en-US" sz="1400" b="1" dirty="0" err="1">
                <a:latin typeface="Calibri" panose="020F0502020204030204" pitchFamily="34" charset="0"/>
              </a:rPr>
              <a:t>bati</a:t>
            </a:r>
            <a:r>
              <a:rPr lang="en-GB" altLang="en-US" sz="1400" b="1" dirty="0">
                <a:latin typeface="Calibri" panose="020F0502020204030204" pitchFamily="34" charset="0"/>
              </a:rPr>
              <a:t> n </a:t>
            </a:r>
            <a:r>
              <a:rPr lang="en-GB" altLang="en-US" sz="1400" b="1" dirty="0" err="1">
                <a:latin typeface="Calibri" panose="020F0502020204030204" pitchFamily="34" charset="0"/>
              </a:rPr>
              <a:t>rabwa</a:t>
            </a:r>
            <a:br>
              <a:rPr lang="en-GB" altLang="en-US" sz="1400" b="1" dirty="0">
                <a:latin typeface="Calibri" panose="020F0502020204030204" pitchFamily="34" charset="0"/>
              </a:rPr>
            </a:br>
            <a:r>
              <a:rPr lang="en-GB" altLang="en-US" sz="1400" b="1" dirty="0" err="1">
                <a:latin typeface="Calibri" panose="020F0502020204030204" pitchFamily="34" charset="0"/>
              </a:rPr>
              <a:t>Kommol</a:t>
            </a:r>
            <a:r>
              <a:rPr lang="en-GB" altLang="en-US" sz="1400" b="1" dirty="0">
                <a:latin typeface="Calibri" panose="020F0502020204030204" pitchFamily="34" charset="0"/>
              </a:rPr>
              <a:t> </a:t>
            </a:r>
            <a:r>
              <a:rPr lang="en-GB" altLang="en-US" sz="1400" b="1" dirty="0" err="1">
                <a:latin typeface="Calibri" panose="020F0502020204030204" pitchFamily="34" charset="0"/>
              </a:rPr>
              <a:t>tata</a:t>
            </a:r>
            <a:br>
              <a:rPr lang="en-GB" altLang="en-US" sz="1400" b="1" dirty="0">
                <a:latin typeface="Calibri" panose="020F0502020204030204" pitchFamily="34" charset="0"/>
              </a:rPr>
            </a:br>
            <a:r>
              <a:rPr lang="en-GB" altLang="en-US" sz="1400" b="1" dirty="0" err="1">
                <a:latin typeface="Calibri" panose="020F0502020204030204" pitchFamily="34" charset="0"/>
              </a:rPr>
              <a:t>Tubwa</a:t>
            </a:r>
            <a:r>
              <a:rPr lang="en-GB" altLang="en-US" sz="1400" b="1" dirty="0">
                <a:latin typeface="Calibri" panose="020F0502020204030204" pitchFamily="34" charset="0"/>
              </a:rPr>
              <a:t> </a:t>
            </a:r>
            <a:r>
              <a:rPr lang="en-GB" altLang="en-US" sz="1400" b="1" dirty="0" err="1">
                <a:latin typeface="Calibri" panose="020F0502020204030204" pitchFamily="34" charset="0"/>
              </a:rPr>
              <a:t>kor</a:t>
            </a:r>
            <a:br>
              <a:rPr lang="en-GB" altLang="en-US" sz="1400" b="1" dirty="0">
                <a:latin typeface="Calibri" panose="020F0502020204030204" pitchFamily="34" charset="0"/>
              </a:rPr>
            </a:br>
            <a:r>
              <a:rPr lang="en-GB" altLang="en-US" sz="1400" b="1" dirty="0" err="1">
                <a:latin typeface="Calibri" panose="020F0502020204030204" pitchFamily="34" charset="0"/>
              </a:rPr>
              <a:t>Fakaaue</a:t>
            </a:r>
            <a:r>
              <a:rPr lang="en-GB" altLang="en-US" sz="1400" b="1" dirty="0">
                <a:latin typeface="Calibri" panose="020F0502020204030204" pitchFamily="34" charset="0"/>
              </a:rPr>
              <a:t> </a:t>
            </a:r>
            <a:r>
              <a:rPr lang="en-GB" altLang="en-US" sz="1400" b="1" dirty="0" err="1">
                <a:latin typeface="Calibri" panose="020F0502020204030204" pitchFamily="34" charset="0"/>
              </a:rPr>
              <a:t>lahi</a:t>
            </a:r>
            <a:br>
              <a:rPr lang="en-GB" altLang="en-US" sz="1400" b="1" dirty="0">
                <a:latin typeface="Calibri" panose="020F0502020204030204" pitchFamily="34" charset="0"/>
              </a:rPr>
            </a:br>
            <a:r>
              <a:rPr lang="en-GB" altLang="en-US" sz="1400" b="1" dirty="0" err="1">
                <a:latin typeface="Calibri" panose="020F0502020204030204" pitchFamily="34" charset="0"/>
              </a:rPr>
              <a:t>Sulang</a:t>
            </a:r>
            <a:br>
              <a:rPr lang="en-GB" altLang="en-US" sz="1400" b="1" dirty="0">
                <a:latin typeface="Calibri" panose="020F0502020204030204" pitchFamily="34" charset="0"/>
              </a:rPr>
            </a:br>
            <a:r>
              <a:rPr lang="en-GB" altLang="en-US" sz="1400" b="1" dirty="0" err="1">
                <a:latin typeface="Calibri" panose="020F0502020204030204" pitchFamily="34" charset="0"/>
              </a:rPr>
              <a:t>Tenk</a:t>
            </a:r>
            <a:r>
              <a:rPr lang="en-GB" altLang="en-US" sz="1400" b="1" dirty="0">
                <a:latin typeface="Calibri" panose="020F0502020204030204" pitchFamily="34" charset="0"/>
              </a:rPr>
              <a:t> </a:t>
            </a:r>
            <a:r>
              <a:rPr lang="en-GB" altLang="en-US" sz="1400" b="1" dirty="0" err="1">
                <a:latin typeface="Calibri" panose="020F0502020204030204" pitchFamily="34" charset="0"/>
              </a:rPr>
              <a:t>yu</a:t>
            </a:r>
            <a:br>
              <a:rPr lang="en-GB" altLang="en-US" sz="1400" b="1" dirty="0">
                <a:latin typeface="Calibri" panose="020F0502020204030204" pitchFamily="34" charset="0"/>
              </a:rPr>
            </a:br>
            <a:r>
              <a:rPr lang="en-GB" altLang="en-US" sz="1400" b="1" dirty="0" err="1">
                <a:latin typeface="Calibri" panose="020F0502020204030204" pitchFamily="34" charset="0"/>
              </a:rPr>
              <a:t>Tanggio</a:t>
            </a:r>
            <a:r>
              <a:rPr lang="en-GB" altLang="en-US" sz="1400" b="1" dirty="0">
                <a:latin typeface="Calibri" panose="020F0502020204030204" pitchFamily="34" charset="0"/>
              </a:rPr>
              <a:t> </a:t>
            </a:r>
            <a:r>
              <a:rPr lang="en-GB" altLang="en-US" sz="1400" b="1" dirty="0" err="1">
                <a:latin typeface="Calibri" panose="020F0502020204030204" pitchFamily="34" charset="0"/>
              </a:rPr>
              <a:t>tumas</a:t>
            </a:r>
            <a:br>
              <a:rPr lang="en-GB" altLang="en-US" sz="1400" b="1" dirty="0">
                <a:latin typeface="Calibri" panose="020F0502020204030204" pitchFamily="34" charset="0"/>
              </a:rPr>
            </a:br>
            <a:r>
              <a:rPr lang="en-GB" altLang="en-US" sz="1400" b="1" dirty="0" err="1">
                <a:latin typeface="Calibri" panose="020F0502020204030204" pitchFamily="34" charset="0"/>
              </a:rPr>
              <a:t>Fakafeta’i</a:t>
            </a:r>
            <a:br>
              <a:rPr lang="en-GB" altLang="en-US" sz="1400" b="1" dirty="0">
                <a:latin typeface="Calibri" panose="020F0502020204030204" pitchFamily="34" charset="0"/>
              </a:rPr>
            </a:br>
            <a:r>
              <a:rPr lang="en-GB" altLang="en-US" sz="1400" b="1" dirty="0" err="1">
                <a:latin typeface="Calibri" panose="020F0502020204030204" pitchFamily="34" charset="0"/>
              </a:rPr>
              <a:t>Malo</a:t>
            </a:r>
            <a:endParaRPr lang="fr-FR" altLang="en-US" sz="1400" b="1" dirty="0">
              <a:latin typeface="Calibri" panose="020F0502020204030204" pitchFamily="34" charset="0"/>
            </a:endParaRPr>
          </a:p>
        </p:txBody>
      </p:sp>
    </p:spTree>
    <p:extLst>
      <p:ext uri="{BB962C8B-B14F-4D97-AF65-F5344CB8AC3E}">
        <p14:creationId xmlns:p14="http://schemas.microsoft.com/office/powerpoint/2010/main" val="314861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04531" y="3990304"/>
            <a:ext cx="3455988" cy="140878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AU">
              <a:ln w="57150">
                <a:solidFill>
                  <a:schemeClr val="tx1"/>
                </a:solidFill>
              </a:ln>
            </a:endParaRPr>
          </a:p>
        </p:txBody>
      </p:sp>
      <p:pic>
        <p:nvPicPr>
          <p:cNvPr id="5123" name="Picture 2" descr="overwt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00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4000500" y="0"/>
            <a:ext cx="4464050" cy="5399087"/>
          </a:xfrm>
        </p:spPr>
        <p:txBody>
          <a:bodyPr rtlCol="0">
            <a:normAutofit lnSpcReduction="10000"/>
          </a:bodyPr>
          <a:lstStyle/>
          <a:p>
            <a:pPr>
              <a:defRPr/>
            </a:pPr>
            <a:r>
              <a:rPr lang="en-US" sz="6600" dirty="0">
                <a:latin typeface="Arial Rounded MT Bold" pitchFamily="34" charset="0"/>
              </a:rPr>
              <a:t>NCD</a:t>
            </a:r>
            <a:r>
              <a:rPr lang="en-US" dirty="0"/>
              <a:t> </a:t>
            </a:r>
          </a:p>
          <a:p>
            <a:pPr>
              <a:buNone/>
              <a:defRPr/>
            </a:pPr>
            <a:r>
              <a:rPr lang="en-US" dirty="0"/>
              <a:t>in the PACIFIC</a:t>
            </a:r>
          </a:p>
          <a:p>
            <a:pPr>
              <a:buNone/>
              <a:defRPr/>
            </a:pPr>
            <a:r>
              <a:rPr lang="en-US" dirty="0">
                <a:latin typeface="Arial Rounded MT Bold" pitchFamily="34" charset="0"/>
              </a:rPr>
              <a:t>Too BIG </a:t>
            </a:r>
            <a:r>
              <a:rPr lang="en-US" dirty="0"/>
              <a:t>to Ignore</a:t>
            </a:r>
          </a:p>
          <a:p>
            <a:pPr>
              <a:buNone/>
              <a:defRPr/>
            </a:pPr>
            <a:r>
              <a:rPr lang="en-US" sz="2400" b="1" dirty="0"/>
              <a:t>40% Sickness</a:t>
            </a:r>
          </a:p>
          <a:p>
            <a:pPr>
              <a:buNone/>
              <a:defRPr/>
            </a:pPr>
            <a:r>
              <a:rPr lang="en-US" sz="2400" b="1" dirty="0"/>
              <a:t>57% Death</a:t>
            </a:r>
          </a:p>
          <a:p>
            <a:pPr>
              <a:buNone/>
              <a:defRPr/>
            </a:pPr>
            <a:r>
              <a:rPr lang="en-US" sz="2400" b="1" dirty="0"/>
              <a:t>10-20% Health Cost</a:t>
            </a:r>
          </a:p>
          <a:p>
            <a:pPr>
              <a:buNone/>
              <a:defRPr/>
            </a:pPr>
            <a:endParaRPr lang="en-US" sz="2400" b="1" dirty="0"/>
          </a:p>
          <a:p>
            <a:pPr algn="ctr">
              <a:buNone/>
              <a:defRPr/>
            </a:pPr>
            <a:r>
              <a:rPr lang="en-US" sz="2400" b="1" u="sng" dirty="0"/>
              <a:t>Development Issue</a:t>
            </a:r>
          </a:p>
          <a:p>
            <a:pPr algn="ctr">
              <a:buNone/>
              <a:defRPr/>
            </a:pPr>
            <a:r>
              <a:rPr lang="en-US" sz="1800" b="1" dirty="0" err="1"/>
              <a:t>Labour</a:t>
            </a:r>
            <a:r>
              <a:rPr lang="en-US" sz="1800" b="1" dirty="0"/>
              <a:t> supply</a:t>
            </a:r>
          </a:p>
          <a:p>
            <a:pPr algn="ctr">
              <a:buNone/>
              <a:defRPr/>
            </a:pPr>
            <a:r>
              <a:rPr lang="en-US" sz="1800" b="1" dirty="0"/>
              <a:t>Productivity</a:t>
            </a:r>
          </a:p>
          <a:p>
            <a:pPr algn="ctr">
              <a:buNone/>
              <a:defRPr/>
            </a:pPr>
            <a:r>
              <a:rPr lang="en-US" sz="1800" b="1" dirty="0"/>
              <a:t>Investment</a:t>
            </a:r>
          </a:p>
          <a:p>
            <a:pPr algn="ctr">
              <a:buNone/>
              <a:defRPr/>
            </a:pPr>
            <a:r>
              <a:rPr lang="en-US" sz="1800" b="1" dirty="0"/>
              <a:t>Education</a:t>
            </a:r>
            <a:endParaRPr lang="en-US" sz="1400" b="1" dirty="0"/>
          </a:p>
          <a:p>
            <a:pPr>
              <a:buNone/>
              <a:defRPr/>
            </a:pPr>
            <a:endParaRPr lang="en-US" sz="2400" dirty="0"/>
          </a:p>
          <a:p>
            <a:pPr>
              <a:buNone/>
              <a:defRPr/>
            </a:pPr>
            <a:endParaRPr lang="en-US" sz="2400" b="1" u="sng" dirty="0"/>
          </a:p>
          <a:p>
            <a:pPr>
              <a:buNone/>
              <a:defRPr/>
            </a:pPr>
            <a:endParaRPr lang="en-US" sz="2400" b="1" dirty="0"/>
          </a:p>
        </p:txBody>
      </p:sp>
      <p:pic>
        <p:nvPicPr>
          <p:cNvPr id="6" name="Picture 6" descr="DFS 0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001000" y="127943"/>
            <a:ext cx="3088178" cy="241484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Waiting crowd 00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8003078" y="3204391"/>
            <a:ext cx="3086100" cy="2541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descr="HPF, IUHPE and Te Wana logo for AutoSignature"/>
          <p:cNvPicPr/>
          <p:nvPr/>
        </p:nvPicPr>
        <p:blipFill>
          <a:blip r:embed="rId6">
            <a:extLst>
              <a:ext uri="{28A0092B-C50C-407E-A947-70E740481C1C}">
                <a14:useLocalDpi xmlns:a14="http://schemas.microsoft.com/office/drawing/2010/main" val="0"/>
              </a:ext>
            </a:extLst>
          </a:blip>
          <a:srcRect/>
          <a:stretch>
            <a:fillRect/>
          </a:stretch>
        </p:blipFill>
        <p:spPr bwMode="auto">
          <a:xfrm>
            <a:off x="8915677" y="6050391"/>
            <a:ext cx="3453130" cy="714375"/>
          </a:xfrm>
          <a:prstGeom prst="rect">
            <a:avLst/>
          </a:prstGeom>
          <a:noFill/>
          <a:ln>
            <a:noFill/>
          </a:ln>
        </p:spPr>
      </p:pic>
    </p:spTree>
    <p:extLst>
      <p:ext uri="{BB962C8B-B14F-4D97-AF65-F5344CB8AC3E}">
        <p14:creationId xmlns:p14="http://schemas.microsoft.com/office/powerpoint/2010/main" val="931712821"/>
      </p:ext>
    </p:extLst>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P2210931 - Copy.JPG"/>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4134609" y="1372811"/>
            <a:ext cx="3105594" cy="414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viliamip\AppData\Local\Microsoft\Windows\Temporary Internet Files\Content.IE5\QMUVBRBJ\MP90044239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0559" y="293913"/>
            <a:ext cx="3563931" cy="234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32" y="293914"/>
            <a:ext cx="3009521" cy="3009521"/>
          </a:xfrm>
          <a:prstGeom prst="rect">
            <a:avLst/>
          </a:prstGeom>
        </p:spPr>
      </p:pic>
      <p:sp>
        <p:nvSpPr>
          <p:cNvPr id="9" name="Rectangle 8"/>
          <p:cNvSpPr/>
          <p:nvPr/>
        </p:nvSpPr>
        <p:spPr>
          <a:xfrm>
            <a:off x="3876359" y="70838"/>
            <a:ext cx="3274828" cy="1323439"/>
          </a:xfrm>
          <a:prstGeom prst="rect">
            <a:avLst/>
          </a:prstGeom>
        </p:spPr>
        <p:txBody>
          <a:bodyPr wrap="square">
            <a:spAutoFit/>
          </a:bodyPr>
          <a:lstStyle/>
          <a:p>
            <a:r>
              <a:rPr lang="en-NZ" sz="8000" dirty="0">
                <a:latin typeface="Arial Rounded MT Bold" panose="020F0704030504030204" pitchFamily="34" charset="0"/>
              </a:rPr>
              <a:t>NCD?</a:t>
            </a:r>
            <a:endParaRPr lang="en-NZ" sz="8000" dirty="0"/>
          </a:p>
        </p:txBody>
      </p:sp>
      <p:pic>
        <p:nvPicPr>
          <p:cNvPr id="1026" name="Picture 2" descr="Image result for sugar sweetened beverages and childhood obes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812" y="3303435"/>
            <a:ext cx="4143516" cy="30917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media-cache-ak0.pinimg.com/236x/4c/3b/0a/4c3b0aaa3ca1b9581a4dd8c9603f435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357" y="4391494"/>
            <a:ext cx="2244218" cy="22442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media-cache-ak0.pinimg.com/236x/8f/a9/28/8fa928119e2f21052f6d6125e426242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6489" y="5513603"/>
            <a:ext cx="2247900" cy="125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74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01098" y="1396289"/>
            <a:ext cx="5277333" cy="1325563"/>
          </a:xfrm>
        </p:spPr>
        <p:txBody>
          <a:bodyPr>
            <a:normAutofit/>
          </a:bodyPr>
          <a:lstStyle/>
          <a:p>
            <a:r>
              <a:rPr lang="en-NZ" sz="4100"/>
              <a:t>What is </a:t>
            </a:r>
            <a:r>
              <a:rPr lang="en-NZ" sz="4100" b="1"/>
              <a:t>Non-Communicable Disease</a:t>
            </a:r>
            <a:r>
              <a:rPr lang="en-NZ" sz="4100"/>
              <a:t>?</a:t>
            </a:r>
          </a:p>
        </p:txBody>
      </p:sp>
      <p:sp>
        <p:nvSpPr>
          <p:cNvPr id="5" name="Content Placeholder 4"/>
          <p:cNvSpPr>
            <a:spLocks noGrp="1"/>
          </p:cNvSpPr>
          <p:nvPr>
            <p:ph idx="1"/>
          </p:nvPr>
        </p:nvSpPr>
        <p:spPr>
          <a:xfrm>
            <a:off x="805543" y="2871982"/>
            <a:ext cx="5272888" cy="3181684"/>
          </a:xfrm>
        </p:spPr>
        <p:txBody>
          <a:bodyPr anchor="t">
            <a:normAutofit/>
          </a:bodyPr>
          <a:lstStyle/>
          <a:p>
            <a:pPr marL="0" lvl="0" indent="0">
              <a:buNone/>
            </a:pPr>
            <a:r>
              <a:rPr lang="en-NZ" sz="1800" b="1"/>
              <a:t>Normal response </a:t>
            </a:r>
          </a:p>
          <a:p>
            <a:pPr marL="0" lvl="0" indent="0">
              <a:buNone/>
            </a:pPr>
            <a:r>
              <a:rPr lang="en-NZ" sz="1800"/>
              <a:t>by</a:t>
            </a:r>
            <a:r>
              <a:rPr lang="en-NZ" sz="1800" b="1"/>
              <a:t> </a:t>
            </a:r>
          </a:p>
          <a:p>
            <a:pPr marL="0" lvl="0" indent="0">
              <a:buNone/>
            </a:pPr>
            <a:r>
              <a:rPr lang="en-NZ" sz="1800" b="1"/>
              <a:t>Normal people </a:t>
            </a:r>
          </a:p>
          <a:p>
            <a:pPr marL="0" lvl="0" indent="0">
              <a:buNone/>
            </a:pPr>
            <a:r>
              <a:rPr lang="en-NZ" sz="1800"/>
              <a:t>to </a:t>
            </a:r>
          </a:p>
          <a:p>
            <a:pPr marL="0" lvl="0" indent="0">
              <a:buNone/>
            </a:pPr>
            <a:r>
              <a:rPr lang="en-NZ" sz="1800" b="1"/>
              <a:t> Abnormal Environment</a:t>
            </a:r>
          </a:p>
          <a:p>
            <a:endParaRPr lang="en-NZ" sz="1800"/>
          </a:p>
        </p:txBody>
      </p:sp>
      <p:sp>
        <p:nvSpPr>
          <p:cNvPr id="19"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562B9258-873B-4B83-A53E-6694CAC7E6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4800" y="1957050"/>
            <a:ext cx="3945463" cy="3945463"/>
          </a:xfrm>
          <a:prstGeom prst="rect">
            <a:avLst/>
          </a:prstGeom>
        </p:spPr>
      </p:pic>
    </p:spTree>
    <p:extLst>
      <p:ext uri="{BB962C8B-B14F-4D97-AF65-F5344CB8AC3E}">
        <p14:creationId xmlns:p14="http://schemas.microsoft.com/office/powerpoint/2010/main" val="1105199270"/>
      </p:ext>
    </p:extLst>
  </p:cSld>
  <p:clrMapOvr>
    <a:overrideClrMapping bg1="dk1" tx1="lt1" bg2="dk2" tx2="lt2" accent1="accent1" accent2="accent2" accent3="accent3" accent4="accent4" accent5="accent5" accent6="accent6" hlink="hlink" folHlink="folHlink"/>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C37634C-0528-43B5-AF35-9822C3B5B1DF}"/>
              </a:ext>
            </a:extLst>
          </p:cNvPr>
          <p:cNvSpPr>
            <a:spLocks noGrp="1"/>
          </p:cNvSpPr>
          <p:nvPr>
            <p:ph type="title"/>
          </p:nvPr>
        </p:nvSpPr>
        <p:spPr>
          <a:xfrm>
            <a:off x="640079" y="2053641"/>
            <a:ext cx="3669161" cy="2760098"/>
          </a:xfrm>
        </p:spPr>
        <p:txBody>
          <a:bodyPr>
            <a:normAutofit/>
          </a:bodyPr>
          <a:lstStyle/>
          <a:p>
            <a:r>
              <a:rPr lang="en-NZ" dirty="0">
                <a:solidFill>
                  <a:srgbClr val="FFFFFF"/>
                </a:solidFill>
              </a:rPr>
              <a:t>Dis-ease of Justice and Equity</a:t>
            </a:r>
          </a:p>
        </p:txBody>
      </p:sp>
      <p:sp>
        <p:nvSpPr>
          <p:cNvPr id="3" name="Content Placeholder 2">
            <a:extLst>
              <a:ext uri="{FF2B5EF4-FFF2-40B4-BE49-F238E27FC236}">
                <a16:creationId xmlns:a16="http://schemas.microsoft.com/office/drawing/2014/main" id="{9822271C-85E7-449D-81F0-46FF9E364A9B}"/>
              </a:ext>
            </a:extLst>
          </p:cNvPr>
          <p:cNvSpPr>
            <a:spLocks noGrp="1"/>
          </p:cNvSpPr>
          <p:nvPr>
            <p:ph idx="1"/>
          </p:nvPr>
        </p:nvSpPr>
        <p:spPr>
          <a:xfrm>
            <a:off x="6090574" y="801866"/>
            <a:ext cx="5306084" cy="5230634"/>
          </a:xfrm>
        </p:spPr>
        <p:txBody>
          <a:bodyPr anchor="ctr">
            <a:normAutofit/>
          </a:bodyPr>
          <a:lstStyle/>
          <a:p>
            <a:r>
              <a:rPr lang="en-GB" sz="2400" dirty="0">
                <a:solidFill>
                  <a:srgbClr val="000000"/>
                </a:solidFill>
                <a:latin typeface="verdana" panose="020B0604030504040204" pitchFamily="34" charset="0"/>
              </a:rPr>
              <a:t>Avoidable and unjust health inequities driven by lack of access to good nutrition, time and opportunities for physical activity, education, employment and secure housing drive this difference between the impact of NCDs in rich and poor communities. </a:t>
            </a:r>
            <a:endParaRPr lang="en-NZ" sz="2400" dirty="0">
              <a:solidFill>
                <a:srgbClr val="000000"/>
              </a:solidFill>
            </a:endParaRPr>
          </a:p>
        </p:txBody>
      </p:sp>
    </p:spTree>
    <p:extLst>
      <p:ext uri="{BB962C8B-B14F-4D97-AF65-F5344CB8AC3E}">
        <p14:creationId xmlns:p14="http://schemas.microsoft.com/office/powerpoint/2010/main" val="1980202941"/>
      </p:ext>
    </p:extLst>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00A97629-980A-4A3B-B980-9B200E724F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2" name="Title 1"/>
          <p:cNvSpPr>
            <a:spLocks noGrp="1"/>
          </p:cNvSpPr>
          <p:nvPr>
            <p:ph type="title"/>
          </p:nvPr>
        </p:nvSpPr>
        <p:spPr>
          <a:xfrm>
            <a:off x="1136428" y="627564"/>
            <a:ext cx="7474172" cy="1325563"/>
          </a:xfrm>
        </p:spPr>
        <p:txBody>
          <a:bodyPr>
            <a:normAutofit/>
          </a:bodyPr>
          <a:lstStyle/>
          <a:p>
            <a:br>
              <a:rPr lang="en-NZ" sz="2400" b="1"/>
            </a:br>
            <a:r>
              <a:rPr lang="en-NZ" sz="2400"/>
              <a:t>Key findings of the New Zealand Health Survey 2011/12</a:t>
            </a:r>
            <a:br>
              <a:rPr lang="en-NZ" sz="2400"/>
            </a:br>
            <a:endParaRPr lang="en-NZ" sz="2400"/>
          </a:p>
        </p:txBody>
      </p:sp>
      <p:sp>
        <p:nvSpPr>
          <p:cNvPr id="3" name="Content Placeholder 2"/>
          <p:cNvSpPr>
            <a:spLocks noGrp="1"/>
          </p:cNvSpPr>
          <p:nvPr>
            <p:ph idx="1"/>
          </p:nvPr>
        </p:nvSpPr>
        <p:spPr>
          <a:xfrm>
            <a:off x="1136429" y="2278173"/>
            <a:ext cx="6467867" cy="3450613"/>
          </a:xfrm>
        </p:spPr>
        <p:txBody>
          <a:bodyPr anchor="ctr">
            <a:normAutofit/>
          </a:bodyPr>
          <a:lstStyle/>
          <a:p>
            <a:r>
              <a:rPr lang="en-NZ" sz="2400" b="1"/>
              <a:t>Good news</a:t>
            </a:r>
            <a:endParaRPr lang="en-NZ" sz="2400"/>
          </a:p>
          <a:p>
            <a:pPr marL="0" indent="0">
              <a:buNone/>
            </a:pPr>
            <a:r>
              <a:rPr lang="en-NZ" sz="2400"/>
              <a:t> </a:t>
            </a:r>
            <a:r>
              <a:rPr lang="en-NZ" sz="2400" dirty="0"/>
              <a:t>Most adults (89%) report that they have excellent, very good or good  health </a:t>
            </a:r>
          </a:p>
          <a:p>
            <a:pPr marL="0" indent="0">
              <a:buNone/>
            </a:pPr>
            <a:endParaRPr lang="en-NZ" sz="2400" b="1"/>
          </a:p>
          <a:p>
            <a:pPr marL="0" indent="0">
              <a:buNone/>
            </a:pPr>
            <a:r>
              <a:rPr lang="en-NZ" sz="2400" b="1"/>
              <a:t>except..</a:t>
            </a:r>
          </a:p>
          <a:p>
            <a:pPr marL="0" indent="0">
              <a:buNone/>
            </a:pPr>
            <a:r>
              <a:rPr lang="en-NZ" sz="2400" i="1"/>
              <a:t>Groups with poorer health and more unmet need for health care included: Māori, Pacific, and adults living in more deprived areas</a:t>
            </a:r>
          </a:p>
          <a:p>
            <a:pPr marL="0" indent="0">
              <a:buNone/>
            </a:pPr>
            <a:endParaRPr lang="en-NZ" sz="2400" i="1"/>
          </a:p>
        </p:txBody>
      </p:sp>
    </p:spTree>
    <p:extLst>
      <p:ext uri="{BB962C8B-B14F-4D97-AF65-F5344CB8AC3E}">
        <p14:creationId xmlns:p14="http://schemas.microsoft.com/office/powerpoint/2010/main" val="4153526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66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srcRect l="10130" t="21985" r="7777" b="12923"/>
          <a:stretch/>
        </p:blipFill>
        <p:spPr>
          <a:xfrm>
            <a:off x="643467" y="726909"/>
            <a:ext cx="10905066" cy="5404181"/>
          </a:xfrm>
          <a:prstGeom prst="rect">
            <a:avLst/>
          </a:prstGeom>
        </p:spPr>
      </p:pic>
    </p:spTree>
    <p:extLst>
      <p:ext uri="{BB962C8B-B14F-4D97-AF65-F5344CB8AC3E}">
        <p14:creationId xmlns:p14="http://schemas.microsoft.com/office/powerpoint/2010/main" val="3054740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0B16AD-7694-43AB-800A-3386F925BEC1}"/>
              </a:ext>
            </a:extLst>
          </p:cNvPr>
          <p:cNvSpPr>
            <a:spLocks noGrp="1"/>
          </p:cNvSpPr>
          <p:nvPr>
            <p:ph type="title"/>
          </p:nvPr>
        </p:nvSpPr>
        <p:spPr>
          <a:xfrm>
            <a:off x="863029" y="1012004"/>
            <a:ext cx="3416158" cy="4795408"/>
          </a:xfrm>
        </p:spPr>
        <p:txBody>
          <a:bodyPr>
            <a:normAutofit/>
          </a:bodyPr>
          <a:lstStyle/>
          <a:p>
            <a:r>
              <a:rPr lang="en-NZ" dirty="0">
                <a:solidFill>
                  <a:srgbClr val="FFFFFF"/>
                </a:solidFill>
                <a:latin typeface="Calibri" panose="020F0502020204030204" pitchFamily="34" charset="0"/>
                <a:ea typeface="Calibri" panose="020F0502020204030204" pitchFamily="34" charset="0"/>
                <a:cs typeface="Times New Roman" panose="02020603050405020304" pitchFamily="18" charset="0"/>
              </a:rPr>
              <a:t>89% of all deaths each year in NZ are caused by NCDs</a:t>
            </a:r>
            <a:endParaRPr lang="en-NZ" dirty="0">
              <a:solidFill>
                <a:srgbClr val="FFFFFF"/>
              </a:solidFill>
            </a:endParaRPr>
          </a:p>
        </p:txBody>
      </p:sp>
      <p:graphicFrame>
        <p:nvGraphicFramePr>
          <p:cNvPr id="5" name="Content Placeholder 2">
            <a:extLst>
              <a:ext uri="{FF2B5EF4-FFF2-40B4-BE49-F238E27FC236}">
                <a16:creationId xmlns:a16="http://schemas.microsoft.com/office/drawing/2014/main" id="{434BF7DA-8C5D-487C-8EE7-A7859A93CCE3}"/>
              </a:ext>
            </a:extLst>
          </p:cNvPr>
          <p:cNvGraphicFramePr>
            <a:graphicFrameLocks noGrp="1"/>
          </p:cNvGraphicFramePr>
          <p:nvPr>
            <p:ph idx="1"/>
            <p:extLst>
              <p:ext uri="{D42A27DB-BD31-4B8C-83A1-F6EECF244321}">
                <p14:modId xmlns:p14="http://schemas.microsoft.com/office/powerpoint/2010/main" val="144449928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943027"/>
      </p:ext>
    </p:extLst>
  </p:cSld>
  <p:clrMapOvr>
    <a:masterClrMapping/>
  </p:clrMapOvr>
  <p:transition spd="slow">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3527738" cy="978410"/>
          </a:xfrm>
        </p:spPr>
        <p:txBody>
          <a:bodyPr>
            <a:normAutofit fontScale="90000"/>
          </a:bodyPr>
          <a:lstStyle/>
          <a:p>
            <a:r>
              <a:rPr lang="en-NZ" sz="4000" dirty="0">
                <a:latin typeface="Arial Rounded MT Bold" panose="020F0704030504030204" pitchFamily="34" charset="0"/>
              </a:rPr>
              <a:t>The NCD Big 4</a:t>
            </a:r>
          </a:p>
        </p:txBody>
      </p:sp>
      <p:sp>
        <p:nvSpPr>
          <p:cNvPr id="3" name="Content Placeholder 2"/>
          <p:cNvSpPr>
            <a:spLocks noGrp="1"/>
          </p:cNvSpPr>
          <p:nvPr>
            <p:ph idx="1"/>
          </p:nvPr>
        </p:nvSpPr>
        <p:spPr>
          <a:xfrm>
            <a:off x="0" y="1524289"/>
            <a:ext cx="10515600" cy="4929674"/>
          </a:xfrm>
        </p:spPr>
        <p:txBody>
          <a:bodyPr/>
          <a:lstStyle/>
          <a:p>
            <a:pPr marL="514350" indent="-514350">
              <a:buFont typeface="+mj-lt"/>
              <a:buAutoNum type="arabicPeriod"/>
            </a:pPr>
            <a:r>
              <a:rPr lang="en-NZ" dirty="0"/>
              <a:t>Diabetes</a:t>
            </a:r>
          </a:p>
          <a:p>
            <a:pPr marL="514350" indent="-514350">
              <a:buFont typeface="+mj-lt"/>
              <a:buAutoNum type="arabicPeriod"/>
            </a:pPr>
            <a:r>
              <a:rPr lang="en-NZ" dirty="0"/>
              <a:t>Heart disease </a:t>
            </a:r>
            <a:r>
              <a:rPr lang="en-NZ" sz="1800" dirty="0"/>
              <a:t>( Cardio-vascular; CVA, Stroke)</a:t>
            </a:r>
          </a:p>
          <a:p>
            <a:pPr marL="514350" indent="-514350">
              <a:buFont typeface="+mj-lt"/>
              <a:buAutoNum type="arabicPeriod"/>
            </a:pPr>
            <a:r>
              <a:rPr lang="en-NZ" dirty="0"/>
              <a:t>Lung disease </a:t>
            </a:r>
            <a:r>
              <a:rPr lang="en-NZ" sz="1800" dirty="0"/>
              <a:t>(Chronic respiratory disease; bronchiectasis , asthma)</a:t>
            </a:r>
            <a:endParaRPr lang="en-NZ" dirty="0"/>
          </a:p>
          <a:p>
            <a:pPr marL="514350" indent="-514350">
              <a:buFont typeface="+mj-lt"/>
              <a:buAutoNum type="arabicPeriod"/>
            </a:pPr>
            <a:r>
              <a:rPr lang="en-NZ" dirty="0"/>
              <a:t>Cancer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405" y="3306727"/>
            <a:ext cx="4377901" cy="2812594"/>
          </a:xfrm>
          <a:prstGeom prst="rect">
            <a:avLst/>
          </a:prstGeom>
        </p:spPr>
      </p:pic>
      <p:sp>
        <p:nvSpPr>
          <p:cNvPr id="4" name="Oval 3"/>
          <p:cNvSpPr/>
          <p:nvPr/>
        </p:nvSpPr>
        <p:spPr>
          <a:xfrm>
            <a:off x="5160336" y="5711863"/>
            <a:ext cx="868324" cy="507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a:off x="5257800" y="5811543"/>
            <a:ext cx="847060" cy="307777"/>
          </a:xfrm>
          <a:prstGeom prst="rect">
            <a:avLst/>
          </a:prstGeom>
          <a:noFill/>
        </p:spPr>
        <p:txBody>
          <a:bodyPr wrap="square" rtlCol="0">
            <a:spAutoFit/>
          </a:bodyPr>
          <a:lstStyle/>
          <a:p>
            <a:r>
              <a:rPr lang="en-NZ" sz="1400" b="1" dirty="0"/>
              <a:t>Alcohol</a:t>
            </a:r>
          </a:p>
        </p:txBody>
      </p:sp>
      <p:sp>
        <p:nvSpPr>
          <p:cNvPr id="7" name="TextBox 6"/>
          <p:cNvSpPr txBox="1"/>
          <p:nvPr/>
        </p:nvSpPr>
        <p:spPr>
          <a:xfrm>
            <a:off x="2902688" y="4040372"/>
            <a:ext cx="1616150" cy="646331"/>
          </a:xfrm>
          <a:prstGeom prst="rect">
            <a:avLst/>
          </a:prstGeom>
          <a:noFill/>
        </p:spPr>
        <p:txBody>
          <a:bodyPr wrap="square" rtlCol="0">
            <a:spAutoFit/>
          </a:bodyPr>
          <a:lstStyle/>
          <a:p>
            <a:r>
              <a:rPr lang="en-NZ" b="1" dirty="0"/>
              <a:t>Heart Disease</a:t>
            </a:r>
          </a:p>
          <a:p>
            <a:r>
              <a:rPr lang="en-NZ" b="1" dirty="0"/>
              <a:t>And Stroke</a:t>
            </a:r>
          </a:p>
        </p:txBody>
      </p:sp>
      <p:sp>
        <p:nvSpPr>
          <p:cNvPr id="8" name="Oval 7"/>
          <p:cNvSpPr/>
          <p:nvPr/>
        </p:nvSpPr>
        <p:spPr>
          <a:xfrm>
            <a:off x="2902688" y="5811543"/>
            <a:ext cx="1020726" cy="48853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p:cNvSpPr txBox="1"/>
          <p:nvPr/>
        </p:nvSpPr>
        <p:spPr>
          <a:xfrm>
            <a:off x="3034239" y="5880096"/>
            <a:ext cx="935665" cy="369332"/>
          </a:xfrm>
          <a:prstGeom prst="rect">
            <a:avLst/>
          </a:prstGeom>
          <a:noFill/>
        </p:spPr>
        <p:txBody>
          <a:bodyPr wrap="square" rtlCol="0">
            <a:spAutoFit/>
          </a:bodyPr>
          <a:lstStyle/>
          <a:p>
            <a:r>
              <a:rPr lang="en-NZ" b="1" dirty="0"/>
              <a:t>Obesity</a:t>
            </a:r>
          </a:p>
        </p:txBody>
      </p:sp>
    </p:spTree>
    <p:extLst>
      <p:ext uri="{BB962C8B-B14F-4D97-AF65-F5344CB8AC3E}">
        <p14:creationId xmlns:p14="http://schemas.microsoft.com/office/powerpoint/2010/main" val="3676754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465</Words>
  <Application>Microsoft Office PowerPoint</Application>
  <PresentationFormat>Widescreen</PresentationFormat>
  <Paragraphs>121</Paragraphs>
  <Slides>19</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Arial Rounded MT Bold</vt:lpstr>
      <vt:lpstr>Calibri</vt:lpstr>
      <vt:lpstr>Calibri Light</vt:lpstr>
      <vt:lpstr>Symbol</vt:lpstr>
      <vt:lpstr>Verdana</vt:lpstr>
      <vt:lpstr>Verdana</vt:lpstr>
      <vt:lpstr>Office Theme</vt:lpstr>
      <vt:lpstr>Custom Design</vt:lpstr>
      <vt:lpstr> Talking NCD ’The Pacific Way’</vt:lpstr>
      <vt:lpstr>PowerPoint Presentation</vt:lpstr>
      <vt:lpstr>PowerPoint Presentation</vt:lpstr>
      <vt:lpstr>What is Non-Communicable Disease?</vt:lpstr>
      <vt:lpstr>Dis-ease of Justice and Equity</vt:lpstr>
      <vt:lpstr> Key findings of the New Zealand Health Survey 2011/12 </vt:lpstr>
      <vt:lpstr>PowerPoint Presentation</vt:lpstr>
      <vt:lpstr>89% of all deaths each year in NZ are caused by NCDs</vt:lpstr>
      <vt:lpstr>The NCD Big 4</vt:lpstr>
      <vt:lpstr>Risk Factors: Major 5  </vt:lpstr>
      <vt:lpstr>Obesity</vt:lpstr>
      <vt:lpstr>PowerPoint Presentation</vt:lpstr>
      <vt:lpstr>Obesity is the “New Tobacco”</vt:lpstr>
      <vt:lpstr>Early Start</vt:lpstr>
      <vt:lpstr>Diabetes</vt:lpstr>
      <vt:lpstr>PowerPoint Presentation</vt:lpstr>
      <vt:lpstr> Health and wellbeing</vt:lpstr>
      <vt:lpstr>FOOD for Thoughts</vt:lpstr>
      <vt:lpstr>KIA ORA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Talking NCD ’The Pacific Way’</dc:title>
  <dc:creator>Viliami Puloka</dc:creator>
  <cp:lastModifiedBy>Viliami Puloka</cp:lastModifiedBy>
  <cp:revision>1</cp:revision>
  <dcterms:created xsi:type="dcterms:W3CDTF">2019-10-16T04:01:04Z</dcterms:created>
  <dcterms:modified xsi:type="dcterms:W3CDTF">2019-10-16T04:04:10Z</dcterms:modified>
</cp:coreProperties>
</file>